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0"/>
    <p:restoredTop sz="85230"/>
  </p:normalViewPr>
  <p:slideViewPr>
    <p:cSldViewPr snapToGrid="0" snapToObjects="1">
      <p:cViewPr>
        <p:scale>
          <a:sx n="128" d="100"/>
          <a:sy n="128" d="100"/>
        </p:scale>
        <p:origin x="23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9" Type="http://schemas.microsoft.com/office/2016/11/relationships/changesInfo" Target="changesInfos/changesInfo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93432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M-Master/Space_x_IBM/blob/main/IBM-DS0321EN-SkillsNetwork_labs_module_2_jupyter-labs-eda-dataviz.ipynb.jupyterlite(1).ipynb"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github.com/BIM-Master/Space_x_IBM/blob/main/IBM-DS0321EN-SkillsNetwork_labs_module_3_lab_jupyter_launch_site_location.jupyterlite(2).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github.com/BIM-Master/Space_x_IBM/blob/main/Spacex_dash_app(1).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github.com/BIM-Master/Space_x_IBM/blob/main/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github.com/BIM-Master/Space_x_IBM/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&lt;Albin </a:t>
            </a:r>
            <a:r>
              <a:rPr lang="en-US" dirty="0" err="1" smtClean="0">
                <a:solidFill>
                  <a:schemeClr val="bg2"/>
                </a:solidFill>
                <a:latin typeface="Abadi"/>
                <a:ea typeface="SF Pro" pitchFamily="2" charset="0"/>
                <a:cs typeface="SF Pro" pitchFamily="2" charset="0"/>
              </a:rPr>
              <a:t>Bergström</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&lt;21-09-2023&gt;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6048800" cy="4351338"/>
          </a:xfrm>
          <a:prstGeom prst="rect">
            <a:avLst/>
          </a:prstGeom>
        </p:spPr>
        <p:txBody>
          <a:bodyPr/>
          <a:lstStyle/>
          <a:p>
            <a:r>
              <a:rPr lang="en-US" dirty="0">
                <a:solidFill>
                  <a:schemeClr val="accent3">
                    <a:lumMod val="25000"/>
                  </a:schemeClr>
                </a:solidFill>
                <a:latin typeface="Abadi" panose="020B0604020104020204" pitchFamily="34" charset="0"/>
              </a:rPr>
              <a:t>We performed exploratory data analysis and determined the training labels.</a:t>
            </a:r>
          </a:p>
          <a:p>
            <a:r>
              <a:rPr lang="en-US"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6938555"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976029" y="5989586"/>
            <a:ext cx="2743200" cy="374753"/>
          </a:xfrm>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66206" y="1825625"/>
            <a:ext cx="4756321"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We explored the data by visualizing the relationships of different values through line-, bar- and scatter point charts. We determined the success rate and launches of by orbit type, year and more.</a:t>
            </a: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Reference</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https://github.com/BIM-Master/Space_x_IBM/blob/main/IBM-DS0321EN-SkillsNetwork_labs_module_2_jupyter-labs-eda-dataviz.ipynb.jupyterlite(1).</a:t>
            </a:r>
            <a:r>
              <a:rPr lang="en-US" sz="2200" dirty="0" smtClean="0">
                <a:solidFill>
                  <a:schemeClr val="accent3">
                    <a:lumMod val="25000"/>
                  </a:schemeClr>
                </a:solidFill>
                <a:latin typeface="Abadi"/>
                <a:hlinkClick r:id="rId3"/>
              </a:rPr>
              <a:t>ipynb</a:t>
            </a:r>
            <a:r>
              <a:rPr lang="en-US" sz="2200" dirty="0" smtClean="0">
                <a:solidFill>
                  <a:schemeClr val="accent3">
                    <a:lumMod val="25000"/>
                  </a:schemeClr>
                </a:solidFill>
                <a:latin typeface="Abadi"/>
              </a:rPr>
              <a:t> </a:t>
            </a: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750" y="1825624"/>
            <a:ext cx="3307714" cy="20723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7464" y="1825625"/>
            <a:ext cx="2606410" cy="20723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6625" y="3849763"/>
            <a:ext cx="5927249" cy="270779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smtClean="0"/>
              <a:t>Applied EDA with SQL to acquire insights regarding data.</a:t>
            </a:r>
          </a:p>
          <a:p>
            <a:pPr lvl="1"/>
            <a:r>
              <a:rPr lang="en-US" dirty="0" smtClean="0"/>
              <a:t>Our interests predominantly revolved around inquiring the;</a:t>
            </a:r>
          </a:p>
          <a:p>
            <a:pPr lvl="2"/>
            <a:r>
              <a:rPr lang="en-US" dirty="0" smtClean="0"/>
              <a:t>Payload Mass &amp; Launch site by Flight number</a:t>
            </a:r>
          </a:p>
          <a:p>
            <a:pPr lvl="2"/>
            <a:r>
              <a:rPr lang="en-US" dirty="0" smtClean="0"/>
              <a:t>Flight Number, Payload &amp; Success rate by Orbit Type</a:t>
            </a:r>
          </a:p>
          <a:p>
            <a:pPr lvl="2"/>
            <a:r>
              <a:rPr lang="en-US" dirty="0" smtClean="0"/>
              <a:t>Launch Success rate by Yearly Trend.</a:t>
            </a:r>
          </a:p>
          <a:p>
            <a:pPr lvl="2"/>
            <a:endParaRPr lang="en-US" dirty="0"/>
          </a:p>
          <a:p>
            <a:pPr lvl="2"/>
            <a:r>
              <a:rPr lang="en-US" dirty="0" smtClean="0"/>
              <a:t>Where the results provided us an overview where we could determine how individual Orbit types ranked juxtaposed to each other and consequently their separate success rates.</a:t>
            </a:r>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74235"/>
            <a:ext cx="10515600" cy="4351338"/>
          </a:xfrm>
          <a:prstGeom prst="rect">
            <a:avLst/>
          </a:prstGeom>
        </p:spPr>
        <p:txBody>
          <a:bodyPr>
            <a:normAutofit/>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What did we do?</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added Markers for Launch Site </a:t>
            </a:r>
            <a:r>
              <a:rPr lang="en-US" sz="2200" dirty="0">
                <a:solidFill>
                  <a:schemeClr val="accent3">
                    <a:lumMod val="25000"/>
                  </a:schemeClr>
                </a:solidFill>
                <a:latin typeface="Abadi" panose="020B0604020104020204" pitchFamily="34" charset="0"/>
              </a:rPr>
              <a:t>l</a:t>
            </a:r>
            <a:r>
              <a:rPr lang="en-US" sz="2200" dirty="0" smtClean="0">
                <a:solidFill>
                  <a:schemeClr val="accent3">
                    <a:lumMod val="25000"/>
                  </a:schemeClr>
                </a:solidFill>
                <a:latin typeface="Abadi" panose="020B0604020104020204" pitchFamily="34" charset="0"/>
              </a:rPr>
              <a:t>ocation, successful/failed launch attempts, distance between launch sites and their varying proximities.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information could be relevant to highlight from a visual standpoint the proximity of projects to coastal regions, highways, railways, urban centers and cities. From a Data scientist point of view this could enable stakeholders that take part of the presentation to better take into consideration locational components for future projects.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Reference</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https://github.com/BIM-Master/Space_x_IBM/blob/main/IBM-DS0321EN-SkillsNetwork_labs_module_3_lab_jupyter_launch_site_location.jupyterlite(2).</a:t>
            </a:r>
            <a:r>
              <a:rPr lang="en-US" sz="2200" dirty="0" smtClean="0">
                <a:solidFill>
                  <a:schemeClr val="accent3">
                    <a:lumMod val="25000"/>
                  </a:schemeClr>
                </a:solidFill>
                <a:latin typeface="Abadi" panose="020B0604020104020204" pitchFamily="34" charset="0"/>
                <a:hlinkClick r:id="rId3"/>
              </a:rPr>
              <a:t>ipynb</a:t>
            </a:r>
            <a:r>
              <a:rPr lang="en-US" sz="2200" dirty="0" smtClean="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b="1" dirty="0" smtClean="0">
                <a:solidFill>
                  <a:schemeClr val="accent3">
                    <a:lumMod val="25000"/>
                  </a:schemeClr>
                </a:solidFill>
                <a:latin typeface="Abadi" panose="020B0604020104020204" pitchFamily="34" charset="0"/>
              </a:rPr>
              <a:t>We built an interactive dashboard incorporating;</a:t>
            </a:r>
          </a:p>
          <a:p>
            <a:pPr lvl="1">
              <a:lnSpc>
                <a:spcPct val="100000"/>
              </a:lnSpc>
              <a:spcBef>
                <a:spcPts val="1400"/>
              </a:spcBef>
            </a:pPr>
            <a:r>
              <a:rPr lang="en-US" sz="2200" b="1" dirty="0" smtClean="0">
                <a:solidFill>
                  <a:schemeClr val="accent3">
                    <a:lumMod val="25000"/>
                  </a:schemeClr>
                </a:solidFill>
                <a:latin typeface="Abadi" panose="020B0604020104020204" pitchFamily="34" charset="0"/>
              </a:rPr>
              <a:t>A Dropdown list </a:t>
            </a:r>
            <a:r>
              <a:rPr lang="en-US" sz="2200" dirty="0" smtClean="0">
                <a:solidFill>
                  <a:schemeClr val="accent3">
                    <a:lumMod val="25000"/>
                  </a:schemeClr>
                </a:solidFill>
                <a:latin typeface="Abadi" panose="020B0604020104020204" pitchFamily="34" charset="0"/>
              </a:rPr>
              <a:t>that allows us to observe relevant Launch sites individually.</a:t>
            </a:r>
          </a:p>
          <a:p>
            <a:pPr lvl="1">
              <a:lnSpc>
                <a:spcPct val="100000"/>
              </a:lnSpc>
              <a:spcBef>
                <a:spcPts val="1400"/>
              </a:spcBef>
            </a:pPr>
            <a:r>
              <a:rPr lang="en-US" sz="2200" b="1" dirty="0" smtClean="0">
                <a:solidFill>
                  <a:schemeClr val="accent3">
                    <a:lumMod val="25000"/>
                  </a:schemeClr>
                </a:solidFill>
                <a:latin typeface="Abadi" panose="020B0604020104020204" pitchFamily="34" charset="0"/>
              </a:rPr>
              <a:t>Pie Charts </a:t>
            </a:r>
            <a:r>
              <a:rPr lang="en-US" sz="2200" dirty="0" smtClean="0">
                <a:solidFill>
                  <a:schemeClr val="accent3">
                    <a:lumMod val="25000"/>
                  </a:schemeClr>
                </a:solidFill>
                <a:latin typeface="Abadi" panose="020B0604020104020204" pitchFamily="34" charset="0"/>
              </a:rPr>
              <a:t>that highlight successful vs failed launches as a percentage of total launches.</a:t>
            </a:r>
          </a:p>
          <a:p>
            <a:pPr lvl="1">
              <a:lnSpc>
                <a:spcPct val="100000"/>
              </a:lnSpc>
              <a:spcBef>
                <a:spcPts val="1400"/>
              </a:spcBef>
            </a:pPr>
            <a:r>
              <a:rPr lang="en-US" sz="2200" b="1" dirty="0" smtClean="0">
                <a:solidFill>
                  <a:schemeClr val="accent3">
                    <a:lumMod val="25000"/>
                  </a:schemeClr>
                </a:solidFill>
                <a:latin typeface="Abadi" panose="020B0604020104020204" pitchFamily="34" charset="0"/>
              </a:rPr>
              <a:t>Scatter plots </a:t>
            </a:r>
            <a:r>
              <a:rPr lang="en-US" sz="2200" dirty="0" smtClean="0">
                <a:solidFill>
                  <a:schemeClr val="accent3">
                    <a:lumMod val="25000"/>
                  </a:schemeClr>
                </a:solidFill>
                <a:latin typeface="Abadi" panose="020B0604020104020204" pitchFamily="34" charset="0"/>
              </a:rPr>
              <a:t>that illuminate Outcomes and Payload Mass in kilograms for different booster versions.</a:t>
            </a:r>
            <a:endParaRPr lang="en-US" sz="2200" dirty="0">
              <a:solidFill>
                <a:schemeClr val="accent3">
                  <a:lumMod val="25000"/>
                </a:schemeClr>
              </a:solidFill>
              <a:latin typeface="Abadi" panose="020B0604020104020204" pitchFamily="34" charset="0"/>
            </a:endParaRPr>
          </a:p>
          <a:p>
            <a:pPr lvl="2">
              <a:lnSpc>
                <a:spcPct val="100000"/>
              </a:lnSpc>
              <a:spcBef>
                <a:spcPts val="1400"/>
              </a:spcBef>
            </a:pPr>
            <a:r>
              <a:rPr lang="en-US" sz="2200" dirty="0" smtClean="0">
                <a:solidFill>
                  <a:schemeClr val="accent3">
                    <a:lumMod val="25000"/>
                  </a:schemeClr>
                </a:solidFill>
                <a:latin typeface="Abadi" panose="020B0604020104020204" pitchFamily="34" charset="0"/>
              </a:rPr>
              <a:t>Once again, these tools act as a visual demonstration of relevant information, However a key difference is that this time it is showcased through an </a:t>
            </a:r>
            <a:r>
              <a:rPr lang="en-US" sz="2200" dirty="0" smtClean="0">
                <a:solidFill>
                  <a:srgbClr val="00B050"/>
                </a:solidFill>
                <a:latin typeface="Abadi" panose="020B0604020104020204" pitchFamily="34" charset="0"/>
              </a:rPr>
              <a:t>interactive dashboard</a:t>
            </a:r>
            <a:r>
              <a:rPr lang="en-US" sz="2200" dirty="0" smtClean="0">
                <a:solidFill>
                  <a:schemeClr val="accent3">
                    <a:lumMod val="25000"/>
                  </a:schemeClr>
                </a:solidFill>
                <a:latin typeface="Abadi" panose="020B0604020104020204" pitchFamily="34" charset="0"/>
              </a:rPr>
              <a:t>. The enabled </a:t>
            </a:r>
            <a:r>
              <a:rPr lang="en-US" sz="2200" dirty="0" smtClean="0">
                <a:solidFill>
                  <a:srgbClr val="0948CB"/>
                </a:solidFill>
                <a:latin typeface="Abadi" panose="020B0604020104020204" pitchFamily="34" charset="0"/>
              </a:rPr>
              <a:t>agency</a:t>
            </a:r>
            <a:r>
              <a:rPr lang="en-US" sz="2200" dirty="0" smtClean="0">
                <a:solidFill>
                  <a:schemeClr val="accent3">
                    <a:lumMod val="25000"/>
                  </a:schemeClr>
                </a:solidFill>
                <a:latin typeface="Abadi" panose="020B0604020104020204" pitchFamily="34" charset="0"/>
              </a:rPr>
              <a:t> of exploring observed data points as a stakeholder can really contribute towards communicating key insights to further organizational changes that align with the data.</a:t>
            </a:r>
          </a:p>
          <a:p>
            <a:pPr lvl="1">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https://github.com/BIM-Master/Space_x_IBM/blob/main/Spacex_dash_app(1).</a:t>
            </a:r>
            <a:r>
              <a:rPr lang="en-US" sz="2200" dirty="0" smtClean="0">
                <a:solidFill>
                  <a:schemeClr val="accent3">
                    <a:lumMod val="25000"/>
                  </a:schemeClr>
                </a:solidFill>
                <a:latin typeface="Abadi" panose="020B0604020104020204" pitchFamily="34" charset="0"/>
                <a:hlinkClick r:id="rId3"/>
              </a:rPr>
              <a:t>py</a:t>
            </a:r>
            <a:r>
              <a:rPr lang="en-US" sz="2200" dirty="0" smtClean="0">
                <a:solidFill>
                  <a:schemeClr val="accent3">
                    <a:lumMod val="25000"/>
                  </a:schemeClr>
                </a:solidFill>
                <a:latin typeface="Abadi" panose="020B0604020104020204" pitchFamily="34" charset="0"/>
              </a:rPr>
              <a:t> </a:t>
            </a:r>
            <a:endParaRPr lang="en-US" sz="2200"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smtClean="0">
                <a:latin typeface="Abadi MT Condensed Light" charset="0"/>
                <a:ea typeface="Abadi MT Condensed Light" charset="0"/>
                <a:cs typeface="Abadi MT Condensed Light" charset="0"/>
              </a:rPr>
              <a:t>We created a </a:t>
            </a:r>
            <a:r>
              <a:rPr lang="en-US" sz="2200" b="1" dirty="0" err="1" smtClean="0">
                <a:latin typeface="Abadi MT Condensed Light" charset="0"/>
                <a:ea typeface="Abadi MT Condensed Light" charset="0"/>
                <a:cs typeface="Abadi MT Condensed Light" charset="0"/>
              </a:rPr>
              <a:t>Numpy</a:t>
            </a:r>
            <a:r>
              <a:rPr lang="en-US" sz="2200" b="1" dirty="0" smtClean="0">
                <a:latin typeface="Abadi MT Condensed Light" charset="0"/>
                <a:ea typeface="Abadi MT Condensed Light" charset="0"/>
                <a:cs typeface="Abadi MT Condensed Light" charset="0"/>
              </a:rPr>
              <a:t> Array from the Class column</a:t>
            </a:r>
          </a:p>
          <a:p>
            <a:pPr lvl="1">
              <a:lnSpc>
                <a:spcPct val="100000"/>
              </a:lnSpc>
              <a:spcBef>
                <a:spcPts val="1400"/>
              </a:spcBef>
            </a:pPr>
            <a:r>
              <a:rPr lang="en-US" sz="1800" dirty="0" smtClean="0">
                <a:latin typeface="Abadi MT Condensed Light" charset="0"/>
                <a:ea typeface="Abadi MT Condensed Light" charset="0"/>
                <a:cs typeface="Abadi MT Condensed Light" charset="0"/>
              </a:rPr>
              <a:t>After, W</a:t>
            </a:r>
            <a:r>
              <a:rPr lang="en-US" sz="1800" dirty="0" smtClean="0">
                <a:latin typeface="Abadi MT Condensed Light" charset="0"/>
                <a:ea typeface="Abadi MT Condensed Light" charset="0"/>
                <a:cs typeface="Abadi MT Condensed Light" charset="0"/>
              </a:rPr>
              <a:t>e standardized the data utilizing </a:t>
            </a:r>
            <a:r>
              <a:rPr lang="en-US" sz="1800" dirty="0" err="1" smtClean="0">
                <a:latin typeface="Abadi MT Condensed Light" charset="0"/>
                <a:ea typeface="Abadi MT Condensed Light" charset="0"/>
                <a:cs typeface="Abadi MT Condensed Light" charset="0"/>
              </a:rPr>
              <a:t>Standardscalar</a:t>
            </a:r>
            <a:r>
              <a:rPr lang="en-US" sz="1800" dirty="0" smtClean="0">
                <a:latin typeface="Abadi MT Condensed Light" charset="0"/>
                <a:ea typeface="Abadi MT Condensed Light" charset="0"/>
                <a:cs typeface="Abadi MT Condensed Light" charset="0"/>
              </a:rPr>
              <a:t> to later fit and transform it for </a:t>
            </a:r>
            <a:r>
              <a:rPr lang="en-US" sz="1800" dirty="0" smtClean="0">
                <a:solidFill>
                  <a:srgbClr val="00B050"/>
                </a:solidFill>
                <a:latin typeface="Abadi MT Condensed Light" charset="0"/>
                <a:ea typeface="Abadi MT Condensed Light" charset="0"/>
                <a:cs typeface="Abadi MT Condensed Light" charset="0"/>
              </a:rPr>
              <a:t>train &amp; test splitting.</a:t>
            </a:r>
          </a:p>
          <a:p>
            <a:pPr lvl="1">
              <a:lnSpc>
                <a:spcPct val="100000"/>
              </a:lnSpc>
              <a:spcBef>
                <a:spcPts val="1400"/>
              </a:spcBef>
            </a:pPr>
            <a:r>
              <a:rPr lang="en-US" sz="1800" dirty="0" smtClean="0">
                <a:latin typeface="Abadi MT Condensed Light" charset="0"/>
                <a:ea typeface="Abadi MT Condensed Light" charset="0"/>
                <a:cs typeface="Abadi MT Condensed Light" charset="0"/>
              </a:rPr>
              <a:t>Then we create a </a:t>
            </a:r>
            <a:r>
              <a:rPr lang="en-US" sz="1800" dirty="0" err="1" smtClean="0">
                <a:solidFill>
                  <a:srgbClr val="00B050"/>
                </a:solidFill>
                <a:latin typeface="Abadi MT Condensed Light" charset="0"/>
                <a:ea typeface="Abadi MT Condensed Light" charset="0"/>
                <a:cs typeface="Abadi MT Condensed Light" charset="0"/>
              </a:rPr>
              <a:t>GridSearchCV</a:t>
            </a:r>
            <a:r>
              <a:rPr lang="en-US" sz="1800" dirty="0" smtClean="0">
                <a:latin typeface="Abadi MT Condensed Light" charset="0"/>
                <a:ea typeface="Abadi MT Condensed Light" charset="0"/>
                <a:cs typeface="Abadi MT Condensed Light" charset="0"/>
              </a:rPr>
              <a:t>, with CV=10 for parameter optimization, to enhance the robustness and limit data bias.</a:t>
            </a:r>
            <a:endParaRPr lang="en-US" sz="1800" dirty="0">
              <a:latin typeface="Abadi MT Condensed Light" charset="0"/>
              <a:ea typeface="Abadi MT Condensed Light" charset="0"/>
              <a:cs typeface="Abadi MT Condensed Light" charset="0"/>
            </a:endParaRPr>
          </a:p>
          <a:p>
            <a:r>
              <a:rPr lang="en-US" sz="2200" b="1" dirty="0" smtClean="0">
                <a:latin typeface="Abadi MT Condensed Light" charset="0"/>
                <a:ea typeface="Abadi MT Condensed Light" charset="0"/>
                <a:cs typeface="Abadi MT Condensed Light" charset="0"/>
              </a:rPr>
              <a:t>We then apply the </a:t>
            </a:r>
            <a:r>
              <a:rPr lang="en-US" sz="2200" b="1" dirty="0" err="1" smtClean="0">
                <a:latin typeface="Abadi MT Condensed Light" charset="0"/>
                <a:ea typeface="Abadi MT Condensed Light" charset="0"/>
                <a:cs typeface="Abadi MT Condensed Light" charset="0"/>
              </a:rPr>
              <a:t>GridSearchCV</a:t>
            </a:r>
            <a:r>
              <a:rPr lang="en-US" sz="2200" b="1" dirty="0" smtClean="0">
                <a:latin typeface="Abadi MT Condensed Light" charset="0"/>
                <a:ea typeface="Abadi MT Condensed Light" charset="0"/>
                <a:cs typeface="Abadi MT Condensed Light" charset="0"/>
              </a:rPr>
              <a:t> on different algorithms</a:t>
            </a:r>
          </a:p>
          <a:p>
            <a:pPr lvl="1"/>
            <a:r>
              <a:rPr lang="en-US" sz="1800" dirty="0" smtClean="0">
                <a:latin typeface="Abadi MT Condensed Light" charset="0"/>
                <a:ea typeface="Abadi MT Condensed Light" charset="0"/>
                <a:cs typeface="Abadi MT Condensed Light" charset="0"/>
              </a:rPr>
              <a:t>Linear Regression</a:t>
            </a:r>
          </a:p>
          <a:p>
            <a:pPr lvl="1"/>
            <a:r>
              <a:rPr lang="en-US" sz="1800" dirty="0" smtClean="0">
                <a:latin typeface="Abadi MT Condensed Light" charset="0"/>
                <a:ea typeface="Abadi MT Condensed Light" charset="0"/>
                <a:cs typeface="Abadi MT Condensed Light" charset="0"/>
              </a:rPr>
              <a:t>Support Vector Machine</a:t>
            </a:r>
          </a:p>
          <a:p>
            <a:pPr lvl="1"/>
            <a:r>
              <a:rPr lang="en-US" sz="1800" dirty="0" smtClean="0">
                <a:latin typeface="Abadi MT Condensed Light" charset="0"/>
                <a:ea typeface="Abadi MT Condensed Light" charset="0"/>
                <a:cs typeface="Abadi MT Condensed Light" charset="0"/>
              </a:rPr>
              <a:t>Decision Tree</a:t>
            </a:r>
          </a:p>
          <a:p>
            <a:pPr lvl="1"/>
            <a:r>
              <a:rPr lang="en-US" sz="1800" dirty="0" smtClean="0">
                <a:latin typeface="Abadi MT Condensed Light" charset="0"/>
                <a:ea typeface="Abadi MT Condensed Light" charset="0"/>
                <a:cs typeface="Abadi MT Condensed Light" charset="0"/>
              </a:rPr>
              <a:t>K-Nearest </a:t>
            </a:r>
            <a:r>
              <a:rPr lang="en-US" sz="1800" dirty="0" err="1" smtClean="0">
                <a:latin typeface="Abadi MT Condensed Light" charset="0"/>
                <a:ea typeface="Abadi MT Condensed Light" charset="0"/>
                <a:cs typeface="Abadi MT Condensed Light" charset="0"/>
              </a:rPr>
              <a:t>Neighbour</a:t>
            </a:r>
            <a:endParaRPr lang="en-US" sz="1800" dirty="0" smtClean="0">
              <a:latin typeface="Abadi MT Condensed Light" charset="0"/>
              <a:ea typeface="Abadi MT Condensed Light" charset="0"/>
              <a:cs typeface="Abadi MT Condensed Light"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770010" y="5124352"/>
            <a:ext cx="9745589" cy="1446550"/>
          </a:xfrm>
          <a:prstGeom prst="rect">
            <a:avLst/>
          </a:prstGeom>
          <a:noFill/>
        </p:spPr>
        <p:txBody>
          <a:bodyPr wrap="square" rtlCol="0">
            <a:spAutoFit/>
          </a:bodyPr>
          <a:lstStyle/>
          <a:p>
            <a:pPr marL="285750" indent="-285750">
              <a:buFont typeface="Arial" charset="0"/>
              <a:buChar char="•"/>
            </a:pPr>
            <a:r>
              <a:rPr lang="en-US" sz="2200" dirty="0" smtClean="0">
                <a:latin typeface="Abadi MT Condensed Light" charset="0"/>
                <a:ea typeface="Abadi MT Condensed Light" charset="0"/>
                <a:cs typeface="Abadi MT Condensed Light" charset="0"/>
              </a:rPr>
              <a:t>We calculated the </a:t>
            </a:r>
            <a:r>
              <a:rPr lang="en-US" sz="2200" dirty="0" smtClean="0">
                <a:solidFill>
                  <a:srgbClr val="00B050"/>
                </a:solidFill>
                <a:latin typeface="Abadi MT Condensed Light" charset="0"/>
                <a:ea typeface="Abadi MT Condensed Light" charset="0"/>
                <a:cs typeface="Abadi MT Condensed Light" charset="0"/>
              </a:rPr>
              <a:t>accuracy</a:t>
            </a:r>
            <a:r>
              <a:rPr lang="en-US" sz="2200" dirty="0" smtClean="0">
                <a:latin typeface="Abadi MT Condensed Light" charset="0"/>
                <a:ea typeface="Abadi MT Condensed Light" charset="0"/>
                <a:cs typeface="Abadi MT Condensed Light" charset="0"/>
              </a:rPr>
              <a:t> on the test data through .score(), for each Model(Algorithm), Configured </a:t>
            </a:r>
            <a:r>
              <a:rPr lang="en-US" sz="2200" dirty="0" smtClean="0">
                <a:solidFill>
                  <a:srgbClr val="00B050"/>
                </a:solidFill>
                <a:latin typeface="Abadi MT Condensed Light" charset="0"/>
                <a:ea typeface="Abadi MT Condensed Light" charset="0"/>
                <a:cs typeface="Abadi MT Condensed Light" charset="0"/>
              </a:rPr>
              <a:t>a Confusion Matric </a:t>
            </a:r>
            <a:r>
              <a:rPr lang="en-US" sz="2200" dirty="0" smtClean="0">
                <a:latin typeface="Abadi MT Condensed Light" charset="0"/>
                <a:ea typeface="Abadi MT Condensed Light" charset="0"/>
                <a:cs typeface="Abadi MT Condensed Light" charset="0"/>
              </a:rPr>
              <a:t>for each Model(Algorithm)</a:t>
            </a:r>
          </a:p>
          <a:p>
            <a:pPr marL="285750" indent="-285750">
              <a:buFont typeface="Arial" charset="0"/>
              <a:buChar char="•"/>
            </a:pPr>
            <a:r>
              <a:rPr lang="en-US" sz="2200" dirty="0" smtClean="0">
                <a:latin typeface="Abadi MT Condensed Light" charset="0"/>
                <a:ea typeface="Abadi MT Condensed Light" charset="0"/>
                <a:cs typeface="Abadi MT Condensed Light" charset="0"/>
              </a:rPr>
              <a:t>Finally we can identify the best model utili</a:t>
            </a:r>
            <a:r>
              <a:rPr lang="en-US" sz="2200" dirty="0">
                <a:latin typeface="Abadi MT Condensed Light" charset="0"/>
                <a:ea typeface="Abadi MT Condensed Light" charset="0"/>
                <a:cs typeface="Abadi MT Condensed Light" charset="0"/>
              </a:rPr>
              <a:t>z</a:t>
            </a:r>
            <a:r>
              <a:rPr lang="en-US" sz="2200" dirty="0" smtClean="0">
                <a:latin typeface="Abadi MT Condensed Light" charset="0"/>
                <a:ea typeface="Abadi MT Condensed Light" charset="0"/>
                <a:cs typeface="Abadi MT Condensed Light" charset="0"/>
              </a:rPr>
              <a:t>ing .</a:t>
            </a:r>
            <a:r>
              <a:rPr lang="en-US" sz="2200" dirty="0" err="1" smtClean="0">
                <a:latin typeface="Abadi MT Condensed Light" charset="0"/>
                <a:ea typeface="Abadi MT Condensed Light" charset="0"/>
                <a:cs typeface="Abadi MT Condensed Light" charset="0"/>
              </a:rPr>
              <a:t>best_score</a:t>
            </a:r>
            <a:r>
              <a:rPr lang="en-US" sz="2200" dirty="0" smtClean="0">
                <a:latin typeface="Abadi MT Condensed Light" charset="0"/>
                <a:ea typeface="Abadi MT Condensed Light" charset="0"/>
                <a:cs typeface="Abadi MT Condensed Light" charset="0"/>
              </a:rPr>
              <a:t>(), to find the model that is the most accurate; where we found that the best model was a decision tree.</a:t>
            </a:r>
            <a:endParaRPr lang="en-US" sz="22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9974921"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a:t>
            </a:r>
            <a:r>
              <a:rPr lang="en-US" sz="2200" b="1"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success rate has improved over time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KSC LC-39A has the highest success rate amongst landing sites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a:t>
            </a:r>
            <a:r>
              <a:rPr lang="en-US" sz="2200" b="1"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isolated far enough such that a </a:t>
            </a:r>
            <a:r>
              <a:rPr lang="en-US" sz="1800" dirty="0" smtClean="0">
                <a:solidFill>
                  <a:schemeClr val="accent3">
                    <a:lumMod val="25000"/>
                  </a:schemeClr>
                </a:solidFill>
                <a:latin typeface="Abadi" panose="020B0604020104020204" pitchFamily="34" charset="0"/>
              </a:rPr>
              <a:t>failed launch </a:t>
            </a:r>
            <a:r>
              <a:rPr lang="en-US" sz="1800" dirty="0">
                <a:solidFill>
                  <a:schemeClr val="accent3">
                    <a:lumMod val="25000"/>
                  </a:schemeClr>
                </a:solidFill>
                <a:latin typeface="Abadi" panose="020B0604020104020204" pitchFamily="34" charset="0"/>
              </a:rPr>
              <a:t>won’t cause </a:t>
            </a:r>
            <a:r>
              <a:rPr lang="en-US" sz="1800" dirty="0" smtClean="0">
                <a:solidFill>
                  <a:schemeClr val="accent3">
                    <a:lumMod val="25000"/>
                  </a:schemeClr>
                </a:solidFill>
                <a:latin typeface="Abadi" panose="020B0604020104020204" pitchFamily="34" charset="0"/>
              </a:rPr>
              <a:t>harm to local cities, highways, railways, </a:t>
            </a:r>
            <a:r>
              <a:rPr lang="en-US" sz="1800" dirty="0">
                <a:solidFill>
                  <a:schemeClr val="accent3">
                    <a:lumMod val="25000"/>
                  </a:schemeClr>
                </a:solidFill>
                <a:latin typeface="Abadi" panose="020B0604020104020204" pitchFamily="34" charset="0"/>
              </a:rPr>
              <a:t>while </a:t>
            </a:r>
            <a:r>
              <a:rPr lang="en-US" sz="1800" dirty="0" smtClean="0">
                <a:solidFill>
                  <a:schemeClr val="accent3">
                    <a:lumMod val="25000"/>
                  </a:schemeClr>
                </a:solidFill>
                <a:latin typeface="Abadi" panose="020B0604020104020204" pitchFamily="34" charset="0"/>
              </a:rPr>
              <a:t>still close </a:t>
            </a:r>
            <a:r>
              <a:rPr lang="en-US" sz="1800" dirty="0">
                <a:solidFill>
                  <a:schemeClr val="accent3">
                    <a:lumMod val="25000"/>
                  </a:schemeClr>
                </a:solidFill>
                <a:latin typeface="Abadi" panose="020B0604020104020204" pitchFamily="34" charset="0"/>
              </a:rPr>
              <a:t>enough to </a:t>
            </a:r>
            <a:r>
              <a:rPr lang="en-US" sz="1800" dirty="0" smtClean="0">
                <a:solidFill>
                  <a:schemeClr val="accent3">
                    <a:lumMod val="25000"/>
                  </a:schemeClr>
                </a:solidFill>
                <a:latin typeface="Abadi" panose="020B0604020104020204" pitchFamily="34" charset="0"/>
              </a:rPr>
              <a:t>access relevant infrastructure for transportation, inhabitation and so 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 </a:t>
            </a:r>
            <a:r>
              <a:rPr lang="en-US" sz="2200" b="1"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found that the best predictive method with the highest accuracy was the decision tree.</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107827" cy="168943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scatterplot demonstrated the amount of flight numbers for respective launch site, even without a strictly numerical representation we can still see that for example CCAFS SLC 40 has more flight numbers then its competitors.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31" y="3746839"/>
            <a:ext cx="11643360" cy="23789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10515600" cy="182297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observe that there is a lower mean Pay Load Mass for CCAFS SLC 40 as opposed to competitors based on number of observations. VVAFB SLC 4E and KSC LC 39A both have less observations, and by extension the presence of outliers or what we should best refer to upper quartile observations skew the mean Pay Load Mass more for them.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28" y="3619262"/>
            <a:ext cx="11297209" cy="227688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observe the Success </a:t>
            </a:r>
            <a:r>
              <a:rPr lang="en-US" sz="2200" dirty="0">
                <a:solidFill>
                  <a:schemeClr val="accent3">
                    <a:lumMod val="25000"/>
                  </a:schemeClr>
                </a:solidFill>
                <a:latin typeface="Abadi" panose="020B0604020104020204" pitchFamily="34" charset="0"/>
              </a:rPr>
              <a:t>R</a:t>
            </a:r>
            <a:r>
              <a:rPr lang="en-US" sz="2200" dirty="0" smtClean="0">
                <a:solidFill>
                  <a:schemeClr val="accent3">
                    <a:lumMod val="25000"/>
                  </a:schemeClr>
                </a:solidFill>
                <a:latin typeface="Abadi" panose="020B0604020104020204" pitchFamily="34" charset="0"/>
              </a:rPr>
              <a:t>ate of each Orbit Type. We can observe that the most successful Orbit Types are, ES-L1, GEO, HEO and SSO.</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other generally observations vary between the range of circa 50-85% Success Rate, with the outlier of SO having 0%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23" y="1768839"/>
            <a:ext cx="5121877" cy="38899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observe which Orbit Type has the most Flight Numbers.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rate typically increases with number of flights, with GTO standing out as an outlier.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260" y="2518683"/>
            <a:ext cx="6262712" cy="29137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9138487" cy="1549264"/>
          </a:xfrm>
          <a:prstGeom prst="rect">
            <a:avLst/>
          </a:prstGeom>
        </p:spPr>
        <p:txBody>
          <a:bodyPr>
            <a:normAutofit fontScale="92500"/>
          </a:bodyPr>
          <a:lstStyle/>
          <a:p>
            <a:pPr>
              <a:lnSpc>
                <a:spcPct val="100000"/>
              </a:lnSpc>
              <a:spcBef>
                <a:spcPts val="1400"/>
              </a:spcBef>
            </a:pPr>
            <a:r>
              <a:rPr lang="sv-SE" sz="2200" dirty="0" err="1" smtClean="0">
                <a:solidFill>
                  <a:schemeClr val="accent3">
                    <a:lumMod val="25000"/>
                  </a:schemeClr>
                </a:solidFill>
                <a:latin typeface="Abadi" panose="020B0604020104020204" pitchFamily="34" charset="0"/>
              </a:rPr>
              <a:t>Here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we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observe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Pay</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Load</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Mass</a:t>
            </a:r>
            <a:r>
              <a:rPr lang="sv-SE" sz="2200" dirty="0" smtClean="0">
                <a:solidFill>
                  <a:schemeClr val="accent3">
                    <a:lumMod val="25000"/>
                  </a:schemeClr>
                </a:solidFill>
                <a:latin typeface="Abadi" panose="020B0604020104020204" pitchFamily="34" charset="0"/>
              </a:rPr>
              <a:t> vs </a:t>
            </a:r>
            <a:r>
              <a:rPr lang="sv-SE" sz="2200" dirty="0" err="1" smtClean="0">
                <a:solidFill>
                  <a:schemeClr val="accent3">
                    <a:lumMod val="25000"/>
                  </a:schemeClr>
                </a:solidFill>
                <a:latin typeface="Abadi" panose="020B0604020104020204" pitchFamily="34" charset="0"/>
              </a:rPr>
              <a:t>Orbit</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type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where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we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can</a:t>
            </a:r>
            <a:r>
              <a:rPr lang="sv-SE" sz="2200" dirty="0" smtClean="0">
                <a:solidFill>
                  <a:schemeClr val="accent3">
                    <a:lumMod val="25000"/>
                  </a:schemeClr>
                </a:solidFill>
                <a:latin typeface="Abadi" panose="020B0604020104020204" pitchFamily="34" charset="0"/>
              </a:rPr>
              <a:t> for </a:t>
            </a:r>
            <a:r>
              <a:rPr lang="sv-SE" sz="2200" dirty="0" err="1" smtClean="0">
                <a:solidFill>
                  <a:schemeClr val="accent3">
                    <a:lumMod val="25000"/>
                  </a:schemeClr>
                </a:solidFill>
                <a:latin typeface="Abadi" panose="020B0604020104020204" pitchFamily="34" charset="0"/>
              </a:rPr>
              <a:t>example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observe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that</a:t>
            </a:r>
            <a:r>
              <a:rPr lang="sv-SE" sz="2200" dirty="0" smtClean="0">
                <a:solidFill>
                  <a:schemeClr val="accent3">
                    <a:lumMod val="25000"/>
                  </a:schemeClr>
                </a:solidFill>
                <a:latin typeface="Abadi" panose="020B0604020104020204" pitchFamily="34" charset="0"/>
              </a:rPr>
              <a:t> GTO and ISS </a:t>
            </a:r>
            <a:r>
              <a:rPr lang="sv-SE" sz="2200" dirty="0" err="1" smtClean="0">
                <a:solidFill>
                  <a:schemeClr val="accent3">
                    <a:lumMod val="25000"/>
                  </a:schemeClr>
                </a:solidFill>
                <a:latin typeface="Abadi" panose="020B0604020104020204" pitchFamily="34" charset="0"/>
              </a:rPr>
              <a:t>Stand</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out</a:t>
            </a:r>
            <a:r>
              <a:rPr lang="sv-SE" sz="2200" dirty="0" smtClean="0">
                <a:solidFill>
                  <a:schemeClr val="accent3">
                    <a:lumMod val="25000"/>
                  </a:schemeClr>
                </a:solidFill>
                <a:latin typeface="Abadi" panose="020B0604020104020204" pitchFamily="34" charset="0"/>
              </a:rPr>
              <a:t> as the </a:t>
            </a:r>
            <a:r>
              <a:rPr lang="sv-SE" sz="2200" dirty="0" err="1" smtClean="0">
                <a:solidFill>
                  <a:schemeClr val="accent3">
                    <a:lumMod val="25000"/>
                  </a:schemeClr>
                </a:solidFill>
                <a:latin typeface="Abadi" panose="020B0604020104020204" pitchFamily="34" charset="0"/>
              </a:rPr>
              <a:t>subjects</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with</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most</a:t>
            </a:r>
            <a:r>
              <a:rPr lang="sv-SE" sz="2200" dirty="0" smtClean="0">
                <a:solidFill>
                  <a:schemeClr val="accent3">
                    <a:lumMod val="25000"/>
                  </a:schemeClr>
                </a:solidFill>
                <a:latin typeface="Abadi" panose="020B0604020104020204" pitchFamily="34" charset="0"/>
              </a:rPr>
              <a:t> observations, and VLEO, SO and GEO </a:t>
            </a:r>
            <a:r>
              <a:rPr lang="sv-SE" sz="2200" dirty="0" err="1" smtClean="0">
                <a:solidFill>
                  <a:schemeClr val="accent3">
                    <a:lumMod val="25000"/>
                  </a:schemeClr>
                </a:solidFill>
                <a:latin typeface="Abadi" panose="020B0604020104020204" pitchFamily="34" charset="0"/>
              </a:rPr>
              <a:t>with</a:t>
            </a:r>
            <a:r>
              <a:rPr lang="sv-SE" sz="2200" dirty="0" smtClean="0">
                <a:solidFill>
                  <a:schemeClr val="accent3">
                    <a:lumMod val="25000"/>
                  </a:schemeClr>
                </a:solidFill>
                <a:latin typeface="Abadi" panose="020B0604020104020204" pitchFamily="34" charset="0"/>
              </a:rPr>
              <a:t> singular observations.</a:t>
            </a:r>
          </a:p>
          <a:p>
            <a:pPr>
              <a:lnSpc>
                <a:spcPct val="100000"/>
              </a:lnSpc>
              <a:spcBef>
                <a:spcPts val="1400"/>
              </a:spcBef>
            </a:pPr>
            <a:r>
              <a:rPr lang="sv-SE" sz="2200" dirty="0" err="1" smtClean="0">
                <a:solidFill>
                  <a:schemeClr val="accent3">
                    <a:lumMod val="25000"/>
                  </a:schemeClr>
                </a:solidFill>
                <a:latin typeface="Abadi" panose="020B0604020104020204" pitchFamily="34" charset="0"/>
              </a:rPr>
              <a:t>We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also</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observe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that</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there</a:t>
            </a:r>
            <a:r>
              <a:rPr lang="sv-SE" sz="2200" dirty="0" smtClean="0">
                <a:solidFill>
                  <a:schemeClr val="accent3">
                    <a:lumMod val="25000"/>
                  </a:schemeClr>
                </a:solidFill>
                <a:latin typeface="Abadi" panose="020B0604020104020204" pitchFamily="34" charset="0"/>
              </a:rPr>
              <a:t> is a relation </a:t>
            </a:r>
            <a:r>
              <a:rPr lang="sv-SE" sz="2200" dirty="0" err="1" smtClean="0">
                <a:solidFill>
                  <a:schemeClr val="accent3">
                    <a:lumMod val="25000"/>
                  </a:schemeClr>
                </a:solidFill>
                <a:latin typeface="Abadi" panose="020B0604020104020204" pitchFamily="34" charset="0"/>
              </a:rPr>
              <a:t>between</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lower</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Payload</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Mass</a:t>
            </a:r>
            <a:r>
              <a:rPr lang="sv-SE" sz="2200" dirty="0" smtClean="0">
                <a:solidFill>
                  <a:schemeClr val="accent3">
                    <a:lumMod val="25000"/>
                  </a:schemeClr>
                </a:solidFill>
                <a:latin typeface="Abadi" panose="020B0604020104020204" pitchFamily="34" charset="0"/>
              </a:rPr>
              <a:t> and the </a:t>
            </a:r>
            <a:r>
              <a:rPr lang="sv-SE" sz="2200" dirty="0" err="1" smtClean="0">
                <a:solidFill>
                  <a:schemeClr val="accent3">
                    <a:lumMod val="25000"/>
                  </a:schemeClr>
                </a:solidFill>
                <a:latin typeface="Abadi" panose="020B0604020104020204" pitchFamily="34" charset="0"/>
              </a:rPr>
              <a:t>number</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of</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observed</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orbit</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types</a:t>
            </a:r>
            <a:r>
              <a:rPr lang="sv-SE"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11" y="3606664"/>
            <a:ext cx="11277600" cy="22623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sv-SE" sz="2200" dirty="0" err="1" smtClean="0">
                <a:solidFill>
                  <a:schemeClr val="accent3">
                    <a:lumMod val="25000"/>
                  </a:schemeClr>
                </a:solidFill>
                <a:latin typeface="Abadi" panose="020B0604020104020204" pitchFamily="34" charset="0"/>
              </a:rPr>
              <a:t>Here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we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observe</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that</a:t>
            </a:r>
            <a:r>
              <a:rPr lang="sv-SE" sz="2200" dirty="0" smtClean="0">
                <a:solidFill>
                  <a:schemeClr val="accent3">
                    <a:lumMod val="25000"/>
                  </a:schemeClr>
                </a:solidFill>
                <a:latin typeface="Abadi" panose="020B0604020104020204" pitchFamily="34" charset="0"/>
              </a:rPr>
              <a:t> Space X </a:t>
            </a:r>
            <a:r>
              <a:rPr lang="sv-SE" sz="2200" dirty="0" err="1" smtClean="0">
                <a:solidFill>
                  <a:schemeClr val="accent3">
                    <a:lumMod val="25000"/>
                  </a:schemeClr>
                </a:solidFill>
                <a:latin typeface="Abadi" panose="020B0604020104020204" pitchFamily="34" charset="0"/>
              </a:rPr>
              <a:t>Rocket</a:t>
            </a:r>
            <a:r>
              <a:rPr lang="sv-SE" sz="2200" dirty="0" smtClean="0">
                <a:solidFill>
                  <a:schemeClr val="accent3">
                    <a:lumMod val="25000"/>
                  </a:schemeClr>
                </a:solidFill>
                <a:latin typeface="Abadi" panose="020B0604020104020204" pitchFamily="34" charset="0"/>
              </a:rPr>
              <a:t> </a:t>
            </a:r>
            <a:r>
              <a:rPr lang="sv-SE" sz="2200" dirty="0" err="1">
                <a:solidFill>
                  <a:schemeClr val="accent3">
                    <a:lumMod val="25000"/>
                  </a:schemeClr>
                </a:solidFill>
                <a:latin typeface="Abadi" panose="020B0604020104020204" pitchFamily="34" charset="0"/>
              </a:rPr>
              <a:t>S</a:t>
            </a:r>
            <a:r>
              <a:rPr lang="sv-SE" sz="2200" dirty="0" err="1" smtClean="0">
                <a:solidFill>
                  <a:schemeClr val="accent3">
                    <a:lumMod val="25000"/>
                  </a:schemeClr>
                </a:solidFill>
                <a:latin typeface="Abadi" panose="020B0604020104020204" pitchFamily="34" charset="0"/>
              </a:rPr>
              <a:t>uccess</a:t>
            </a:r>
            <a:r>
              <a:rPr lang="sv-SE" sz="2200" dirty="0" smtClean="0">
                <a:solidFill>
                  <a:schemeClr val="accent3">
                    <a:lumMod val="25000"/>
                  </a:schemeClr>
                </a:solidFill>
                <a:latin typeface="Abadi" panose="020B0604020104020204" pitchFamily="34" charset="0"/>
              </a:rPr>
              <a:t> rate </a:t>
            </a:r>
            <a:r>
              <a:rPr lang="sv-SE" sz="2200" dirty="0" err="1" smtClean="0">
                <a:solidFill>
                  <a:schemeClr val="accent3">
                    <a:lumMod val="25000"/>
                  </a:schemeClr>
                </a:solidFill>
                <a:latin typeface="Abadi" panose="020B0604020104020204" pitchFamily="34" charset="0"/>
              </a:rPr>
              <a:t>only</a:t>
            </a:r>
            <a:r>
              <a:rPr lang="sv-SE" sz="2200" dirty="0" smtClean="0">
                <a:solidFill>
                  <a:schemeClr val="accent3">
                    <a:lumMod val="25000"/>
                  </a:schemeClr>
                </a:solidFill>
                <a:latin typeface="Abadi" panose="020B0604020104020204" pitchFamily="34" charset="0"/>
              </a:rPr>
              <a:t> starts </a:t>
            </a:r>
            <a:r>
              <a:rPr lang="sv-SE" sz="2200" dirty="0" err="1" smtClean="0">
                <a:solidFill>
                  <a:schemeClr val="accent3">
                    <a:lumMod val="25000"/>
                  </a:schemeClr>
                </a:solidFill>
                <a:latin typeface="Abadi" panose="020B0604020104020204" pitchFamily="34" charset="0"/>
              </a:rPr>
              <a:t>exceeding</a:t>
            </a:r>
            <a:r>
              <a:rPr lang="sv-SE" sz="2200" dirty="0" smtClean="0">
                <a:solidFill>
                  <a:schemeClr val="accent3">
                    <a:lumMod val="25000"/>
                  </a:schemeClr>
                </a:solidFill>
                <a:latin typeface="Abadi" panose="020B0604020104020204" pitchFamily="34" charset="0"/>
              </a:rPr>
              <a:t> 0% from 2013 and </a:t>
            </a:r>
            <a:r>
              <a:rPr lang="sv-SE" sz="2200" dirty="0" err="1" smtClean="0">
                <a:solidFill>
                  <a:schemeClr val="accent3">
                    <a:lumMod val="25000"/>
                  </a:schemeClr>
                </a:solidFill>
                <a:latin typeface="Abadi" panose="020B0604020104020204" pitchFamily="34" charset="0"/>
              </a:rPr>
              <a:t>onwards</a:t>
            </a:r>
            <a:r>
              <a:rPr lang="sv-SE" sz="2200" dirty="0" smtClean="0">
                <a:solidFill>
                  <a:schemeClr val="accent3">
                    <a:lumMod val="25000"/>
                  </a:schemeClr>
                </a:solidFill>
                <a:latin typeface="Abadi" panose="020B0604020104020204" pitchFamily="34" charset="0"/>
              </a:rPr>
              <a:t>, </a:t>
            </a:r>
            <a:r>
              <a:rPr lang="sv-SE" sz="2200" dirty="0" smtClean="0">
                <a:solidFill>
                  <a:schemeClr val="accent3">
                    <a:lumMod val="25000"/>
                  </a:schemeClr>
                </a:solidFill>
                <a:latin typeface="Abadi" panose="020B0604020104020204" pitchFamily="34" charset="0"/>
              </a:rPr>
              <a:t>p</a:t>
            </a:r>
            <a:r>
              <a:rPr lang="sv-SE" sz="2200" dirty="0" smtClean="0">
                <a:solidFill>
                  <a:schemeClr val="accent3">
                    <a:lumMod val="25000"/>
                  </a:schemeClr>
                </a:solidFill>
                <a:latin typeface="Abadi" panose="020B0604020104020204" pitchFamily="34" charset="0"/>
              </a:rPr>
              <a:t>rominent </a:t>
            </a:r>
            <a:r>
              <a:rPr lang="sv-SE" sz="2200" dirty="0" err="1" smtClean="0">
                <a:solidFill>
                  <a:schemeClr val="accent3">
                    <a:lumMod val="25000"/>
                  </a:schemeClr>
                </a:solidFill>
                <a:latin typeface="Abadi" panose="020B0604020104020204" pitchFamily="34" charset="0"/>
              </a:rPr>
              <a:t>successful</a:t>
            </a:r>
            <a:r>
              <a:rPr lang="sv-SE" sz="2200" dirty="0" smtClean="0">
                <a:solidFill>
                  <a:schemeClr val="accent3">
                    <a:lumMod val="25000"/>
                  </a:schemeClr>
                </a:solidFill>
                <a:latin typeface="Abadi" panose="020B0604020104020204" pitchFamily="34" charset="0"/>
              </a:rPr>
              <a:t> </a:t>
            </a:r>
            <a:r>
              <a:rPr lang="sv-SE" sz="2200" dirty="0" err="1" smtClean="0">
                <a:solidFill>
                  <a:schemeClr val="accent3">
                    <a:lumMod val="25000"/>
                  </a:schemeClr>
                </a:solidFill>
                <a:latin typeface="Abadi" panose="020B0604020104020204" pitchFamily="34" charset="0"/>
              </a:rPr>
              <a:t>time</a:t>
            </a:r>
            <a:r>
              <a:rPr lang="sv-SE" sz="2200" dirty="0" smtClean="0">
                <a:solidFill>
                  <a:schemeClr val="accent3">
                    <a:lumMod val="25000"/>
                  </a:schemeClr>
                </a:solidFill>
                <a:latin typeface="Abadi" panose="020B0604020104020204" pitchFamily="34" charset="0"/>
              </a:rPr>
              <a:t> periods </a:t>
            </a:r>
            <a:r>
              <a:rPr lang="sv-SE" sz="2200" dirty="0" err="1" smtClean="0">
                <a:solidFill>
                  <a:schemeClr val="accent3">
                    <a:lumMod val="25000"/>
                  </a:schemeClr>
                </a:solidFill>
                <a:latin typeface="Abadi" panose="020B0604020104020204" pitchFamily="34" charset="0"/>
              </a:rPr>
              <a:t>are</a:t>
            </a:r>
            <a:r>
              <a:rPr lang="sv-SE" sz="2200" dirty="0" smtClean="0">
                <a:solidFill>
                  <a:schemeClr val="accent3">
                    <a:lumMod val="25000"/>
                  </a:schemeClr>
                </a:solidFill>
                <a:latin typeface="Abadi" panose="020B0604020104020204" pitchFamily="34" charset="0"/>
              </a:rPr>
              <a:t> 2013, 2015-2016, 2018.</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And the years where the development had obstacles were 2014, 2017 and 2020.</a:t>
            </a:r>
            <a:endParaRPr lang="sv-SE"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660" y="2259046"/>
            <a:ext cx="5384224" cy="34330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selected Distinct(meaning unique) Launch Sites from the Table and acquired the following result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478" y="2734882"/>
            <a:ext cx="5768742" cy="29124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selected 5 Launch Site Names starting with ‘CCA’, </a:t>
            </a:r>
            <a:r>
              <a:rPr lang="en-US" sz="2200" dirty="0" err="1" smtClean="0">
                <a:solidFill>
                  <a:schemeClr val="accent3">
                    <a:lumMod val="25000"/>
                  </a:schemeClr>
                </a:solidFill>
                <a:latin typeface="Abadi" panose="020B0604020104020204" pitchFamily="34" charset="0"/>
              </a:rPr>
              <a:t>Utilising</a:t>
            </a:r>
            <a:r>
              <a:rPr lang="en-US" sz="2200" dirty="0" smtClean="0">
                <a:solidFill>
                  <a:schemeClr val="accent3">
                    <a:lumMod val="25000"/>
                  </a:schemeClr>
                </a:solidFill>
                <a:latin typeface="Abadi" panose="020B0604020104020204" pitchFamily="34" charset="0"/>
              </a:rPr>
              <a:t>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Where </a:t>
            </a:r>
            <a:r>
              <a:rPr lang="en-US" sz="1800" dirty="0" err="1" smtClean="0">
                <a:solidFill>
                  <a:schemeClr val="accent3">
                    <a:lumMod val="25000"/>
                  </a:schemeClr>
                </a:solidFill>
                <a:latin typeface="Abadi" panose="020B0604020104020204" pitchFamily="34" charset="0"/>
              </a:rPr>
              <a:t>Launch_Site</a:t>
            </a:r>
            <a:r>
              <a:rPr lang="en-US" sz="1800" dirty="0" smtClean="0">
                <a:solidFill>
                  <a:schemeClr val="accent3">
                    <a:lumMod val="25000"/>
                  </a:schemeClr>
                </a:solidFill>
                <a:latin typeface="Abadi" panose="020B0604020104020204" pitchFamily="34" charset="0"/>
              </a:rPr>
              <a:t> like ‘CCA%’ &amp; Limit 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85" y="2979436"/>
            <a:ext cx="5384369" cy="3046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acquired the total payload mass carried by NASA (CRS) through utilizing SUM, as a means to summate the total volume;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Where Customers =‘NASA (CRS)’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3339277"/>
            <a:ext cx="6252624" cy="18588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calculated the average payload mass carried by the booster version F9 v1.1 through AVG, Averaging the total observations;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Where BOOSTER_VERSION = ‘F9 v1.1’</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435" y="2912165"/>
            <a:ext cx="4574537" cy="24962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605342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Here we found the first successful landing outcome, by means of utilizing the MIN function. In other words, We simply ordered the code to pick the smallest numerical value in the Date column Where </a:t>
            </a:r>
            <a:r>
              <a:rPr lang="en-US" sz="2200" dirty="0" err="1" smtClean="0">
                <a:solidFill>
                  <a:schemeClr val="accent3">
                    <a:lumMod val="25000"/>
                  </a:schemeClr>
                </a:solidFill>
                <a:latin typeface="Abadi"/>
              </a:rPr>
              <a:t>landing_outcome</a:t>
            </a:r>
            <a:r>
              <a:rPr lang="en-US" sz="2200" dirty="0" smtClean="0">
                <a:solidFill>
                  <a:schemeClr val="accent3">
                    <a:lumMod val="25000"/>
                  </a:schemeClr>
                </a:solidFill>
                <a:latin typeface="Abadi"/>
              </a:rPr>
              <a:t> = ‘Success (ground pad)’</a:t>
            </a:r>
          </a:p>
          <a:p>
            <a:pPr lvl="1">
              <a:lnSpc>
                <a:spcPct val="100000"/>
              </a:lnSpc>
              <a:spcBef>
                <a:spcPts val="1400"/>
              </a:spcBef>
            </a:pPr>
            <a:r>
              <a:rPr lang="en-US" sz="1800" dirty="0" smtClean="0">
                <a:solidFill>
                  <a:schemeClr val="accent3">
                    <a:lumMod val="25000"/>
                  </a:schemeClr>
                </a:solidFill>
                <a:latin typeface="Abadi"/>
              </a:rPr>
              <a:t>Our date was in a numerical value so by extension the smallest date in our record is also the earliest date observation. </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433" y="3190462"/>
            <a:ext cx="4634539" cy="22125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We listed the names of the boosters which have success in drone ship with a payload mass greater than 4000 but less than 6000.</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Our Method was simply tying two commands together where we specified we wanted the landing outcome to be successful and that the payload mass was between 4000 and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584" y="3716668"/>
            <a:ext cx="6588649" cy="25854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listed the total number of successful and failed mission outcomes by grouping the different outcomes, and then counting the instances of each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843" y="3088032"/>
            <a:ext cx="4053320" cy="28667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6378718"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Listing the names of the </a:t>
            </a:r>
            <a:r>
              <a:rPr lang="en-US" sz="2200" dirty="0" err="1" smtClean="0">
                <a:solidFill>
                  <a:schemeClr val="accent3">
                    <a:lumMod val="25000"/>
                  </a:schemeClr>
                </a:solidFill>
                <a:latin typeface="Abadi" panose="020B0604020104020204" pitchFamily="34" charset="0"/>
              </a:rPr>
              <a:t>booster_version</a:t>
            </a:r>
            <a:r>
              <a:rPr lang="en-US" sz="2200" dirty="0" smtClean="0">
                <a:solidFill>
                  <a:schemeClr val="accent3">
                    <a:lumMod val="25000"/>
                  </a:schemeClr>
                </a:solidFill>
                <a:latin typeface="Abadi" panose="020B0604020104020204" pitchFamily="34" charset="0"/>
              </a:rPr>
              <a:t> which have carried the maximum payload mass was enabled through using a subquery.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After specifying that we wanted distinct mentions of </a:t>
            </a:r>
            <a:r>
              <a:rPr lang="en-US" sz="1800" dirty="0" err="1" smtClean="0">
                <a:solidFill>
                  <a:schemeClr val="accent3">
                    <a:lumMod val="25000"/>
                  </a:schemeClr>
                </a:solidFill>
                <a:latin typeface="Abadi" panose="020B0604020104020204" pitchFamily="34" charset="0"/>
              </a:rPr>
              <a:t>booster_versions</a:t>
            </a:r>
            <a:r>
              <a:rPr lang="en-US" sz="1800" dirty="0" smtClean="0">
                <a:solidFill>
                  <a:schemeClr val="accent3">
                    <a:lumMod val="25000"/>
                  </a:schemeClr>
                </a:solidFill>
                <a:latin typeface="Abadi" panose="020B0604020104020204" pitchFamily="34" charset="0"/>
              </a:rPr>
              <a:t> we structured the subquery in a manner so we acquired the names of the </a:t>
            </a:r>
            <a:r>
              <a:rPr lang="en-US" sz="1800" dirty="0" err="1" smtClean="0">
                <a:solidFill>
                  <a:schemeClr val="accent3">
                    <a:lumMod val="25000"/>
                  </a:schemeClr>
                </a:solidFill>
                <a:latin typeface="Abadi" panose="020B0604020104020204" pitchFamily="34" charset="0"/>
              </a:rPr>
              <a:t>booster_versions</a:t>
            </a:r>
            <a:r>
              <a:rPr lang="en-US" sz="1800" dirty="0" smtClean="0">
                <a:solidFill>
                  <a:schemeClr val="accent3">
                    <a:lumMod val="25000"/>
                  </a:schemeClr>
                </a:solidFill>
                <a:latin typeface="Abadi" panose="020B0604020104020204" pitchFamily="34" charset="0"/>
              </a:rPr>
              <a:t> that have carried the maximum payload mass. </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728" y="2345635"/>
            <a:ext cx="4207279" cy="33109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Here is the lest of failure outcomes detailing month, year, launch site and </a:t>
            </a:r>
            <a:r>
              <a:rPr lang="en-US" sz="2200" dirty="0" err="1" smtClean="0">
                <a:solidFill>
                  <a:schemeClr val="accent3">
                    <a:lumMod val="25000"/>
                  </a:schemeClr>
                </a:solidFill>
                <a:latin typeface="Abadi"/>
              </a:rPr>
              <a:t>booster_version</a:t>
            </a:r>
            <a:r>
              <a:rPr lang="en-US" sz="2200" dirty="0" smtClean="0">
                <a:solidFill>
                  <a:schemeClr val="accent3">
                    <a:lumMod val="25000"/>
                  </a:schemeClr>
                </a:solidFill>
                <a:latin typeface="Abadi"/>
              </a:rPr>
              <a:t>.</a:t>
            </a:r>
          </a:p>
          <a:p>
            <a:pPr lvl="1">
              <a:lnSpc>
                <a:spcPct val="100000"/>
              </a:lnSpc>
              <a:spcBef>
                <a:spcPts val="1400"/>
              </a:spcBef>
            </a:pPr>
            <a:r>
              <a:rPr lang="en-US" dirty="0" smtClean="0">
                <a:solidFill>
                  <a:schemeClr val="accent3">
                    <a:lumMod val="25000"/>
                  </a:schemeClr>
                </a:solidFill>
                <a:latin typeface="Abadi"/>
              </a:rPr>
              <a:t>We acquired this result by means of specifying our many values through ’as “name”’, where </a:t>
            </a:r>
            <a:r>
              <a:rPr lang="en-US" dirty="0" err="1" smtClean="0">
                <a:solidFill>
                  <a:schemeClr val="accent3">
                    <a:lumMod val="25000"/>
                  </a:schemeClr>
                </a:solidFill>
                <a:latin typeface="Abadi"/>
              </a:rPr>
              <a:t>landing_outcome</a:t>
            </a:r>
            <a:r>
              <a:rPr lang="en-US" dirty="0" smtClean="0">
                <a:solidFill>
                  <a:schemeClr val="accent3">
                    <a:lumMod val="25000"/>
                  </a:schemeClr>
                </a:solidFill>
                <a:latin typeface="Abadi"/>
              </a:rPr>
              <a:t> like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3710047"/>
            <a:ext cx="8321813" cy="25920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smtClean="0">
                <a:solidFill>
                  <a:schemeClr val="accent3">
                    <a:lumMod val="25000"/>
                  </a:schemeClr>
                </a:solidFill>
                <a:latin typeface="Abadi"/>
              </a:rPr>
              <a:t>Here we ranked the different versions of landing outcomes between the date of 2010-06-04 and 2017-03-20. As Date was Numerical, we could use the Between function and group by </a:t>
            </a:r>
            <a:r>
              <a:rPr lang="en-US" sz="2200" dirty="0" err="1" smtClean="0">
                <a:solidFill>
                  <a:schemeClr val="accent3">
                    <a:lumMod val="25000"/>
                  </a:schemeClr>
                </a:solidFill>
                <a:latin typeface="Abadi"/>
              </a:rPr>
              <a:t>landing_outcome</a:t>
            </a:r>
            <a:r>
              <a:rPr lang="en-US" sz="2200" dirty="0" smtClean="0">
                <a:solidFill>
                  <a:schemeClr val="accent3">
                    <a:lumMod val="25000"/>
                  </a:schemeClr>
                </a:solidFill>
                <a:latin typeface="Abadi"/>
              </a:rPr>
              <a:t> and order by Descent to reach our desired result.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10" y="3728872"/>
            <a:ext cx="6687189" cy="26983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099014" y="1718188"/>
            <a:ext cx="3718612" cy="4351338"/>
          </a:xfrm>
          <a:prstGeom prst="rect">
            <a:avLst/>
          </a:prstGeom>
        </p:spPr>
        <p:txBody>
          <a:bodyPr lIns="91440" tIns="45720" rIns="91440" bIns="45720" anchor="t">
            <a:normAutofit/>
          </a:bodyPr>
          <a:lstStyle/>
          <a:p>
            <a:r>
              <a:rPr lang="en-US" dirty="0" smtClean="0"/>
              <a:t>We see that the Space X launch are both located in the United states, California and Florida.</a:t>
            </a:r>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718188"/>
            <a:ext cx="7329004" cy="36768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8398001" cy="4351338"/>
          </a:xfrm>
          <a:prstGeom prst="rect">
            <a:avLst/>
          </a:prstGeom>
        </p:spPr>
        <p:txBody>
          <a:bodyPr lIns="91440" tIns="45720" rIns="91440" bIns="45720" anchor="t">
            <a:normAutofit/>
          </a:bodyPr>
          <a:lstStyle/>
          <a:p>
            <a:pPr>
              <a:spcBef>
                <a:spcPts val="1400"/>
              </a:spcBef>
            </a:pPr>
            <a:r>
              <a:rPr lang="en-US" dirty="0" smtClean="0">
                <a:solidFill>
                  <a:schemeClr val="accent3">
                    <a:lumMod val="25000"/>
                  </a:schemeClr>
                </a:solidFill>
              </a:rPr>
              <a:t>Here we see that the Launch sites are highlighted from a far by a circle, by which clicking it shows each launch, with green markers showcasing </a:t>
            </a:r>
            <a:r>
              <a:rPr lang="en-US" smtClean="0">
                <a:solidFill>
                  <a:schemeClr val="accent3">
                    <a:lumMod val="25000"/>
                  </a:schemeClr>
                </a:solidFill>
              </a:rPr>
              <a:t>successful launches and red failed ones.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924" y="4480864"/>
            <a:ext cx="2238087" cy="18212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8011" y="4482309"/>
            <a:ext cx="1987653" cy="181977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8011" y="2852530"/>
            <a:ext cx="1968567" cy="16283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970" y="4480865"/>
            <a:ext cx="3822700" cy="182122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516" y="4480865"/>
            <a:ext cx="2790454" cy="18212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690688"/>
            <a:ext cx="7161416"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observe the addition of markers of distance to railway, highway, coastline, calculated in kilometers.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allows relevant stakeholders to take into considerations the proximity to relevant infrastructure and take into consideration how this could impact the launch project.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7340" y="1684925"/>
            <a:ext cx="2026673" cy="22964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010" y="3975652"/>
            <a:ext cx="2863003" cy="288234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Here we have a dashboard showcasing the total amount of successful launches by individual site</a:t>
            </a:r>
          </a:p>
          <a:p>
            <a:pPr lvl="1">
              <a:lnSpc>
                <a:spcPct val="100000"/>
              </a:lnSpc>
              <a:spcBef>
                <a:spcPts val="1400"/>
              </a:spcBef>
            </a:pPr>
            <a:r>
              <a:rPr lang="en-US" dirty="0" smtClean="0">
                <a:solidFill>
                  <a:schemeClr val="accent3">
                    <a:lumMod val="25000"/>
                  </a:schemeClr>
                </a:solidFill>
                <a:latin typeface="Abadi"/>
              </a:rPr>
              <a:t>It is displayed through a </a:t>
            </a:r>
            <a:r>
              <a:rPr lang="en-US" dirty="0" err="1" smtClean="0">
                <a:solidFill>
                  <a:schemeClr val="accent3">
                    <a:lumMod val="25000"/>
                  </a:schemeClr>
                </a:solidFill>
                <a:latin typeface="Abadi"/>
              </a:rPr>
              <a:t>piechart</a:t>
            </a:r>
            <a:r>
              <a:rPr lang="en-US" dirty="0" smtClean="0">
                <a:solidFill>
                  <a:schemeClr val="accent3">
                    <a:lumMod val="25000"/>
                  </a:schemeClr>
                </a:solidFill>
                <a:latin typeface="Abadi"/>
              </a:rPr>
              <a:t> to give a better holistic oversight regarding the distribution of observations and outcomes.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&lt;The </a:t>
            </a:r>
            <a:r>
              <a:rPr lang="en-US" dirty="0" err="1" smtClean="0">
                <a:solidFill>
                  <a:srgbClr val="0B49CB"/>
                </a:solidFill>
                <a:latin typeface="Abadi"/>
              </a:rPr>
              <a:t>Piechart</a:t>
            </a:r>
            <a:r>
              <a:rPr lang="en-US" dirty="0" smtClean="0">
                <a:solidFill>
                  <a:srgbClr val="0B49CB"/>
                </a:solidFill>
                <a:latin typeface="Abadi"/>
              </a:rPr>
              <a:t> of Success&gt;</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765" y="3455297"/>
            <a:ext cx="6965426" cy="29719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a:t>
            </a:r>
            <a:r>
              <a:rPr lang="en-US" sz="1800" dirty="0" smtClean="0">
                <a:solidFill>
                  <a:schemeClr val="accent3">
                    <a:lumMod val="25000"/>
                  </a:schemeClr>
                </a:solidFill>
                <a:latin typeface="Abadi" panose="020B0604020104020204" pitchFamily="34" charset="0"/>
              </a:rPr>
              <a:t>the Falcon </a:t>
            </a:r>
            <a:r>
              <a:rPr lang="en-US" sz="1800" dirty="0">
                <a:solidFill>
                  <a:schemeClr val="accent3">
                    <a:lumMod val="25000"/>
                  </a:schemeClr>
                </a:solidFill>
                <a:latin typeface="Abadi" panose="020B0604020104020204" pitchFamily="34" charset="0"/>
              </a:rPr>
              <a:t>9 rocket </a:t>
            </a:r>
            <a:r>
              <a:rPr lang="en-US" sz="1800" dirty="0" smtClean="0">
                <a:solidFill>
                  <a:schemeClr val="accent3">
                    <a:lumMod val="25000"/>
                  </a:schemeClr>
                </a:solidFill>
                <a:latin typeface="Abadi" panose="020B0604020104020204" pitchFamily="34" charset="0"/>
              </a:rPr>
              <a:t>launch </a:t>
            </a:r>
            <a:r>
              <a:rPr lang="en-US" sz="1800" dirty="0" smtClean="0">
                <a:solidFill>
                  <a:schemeClr val="accent3">
                    <a:lumMod val="25000"/>
                  </a:schemeClr>
                </a:solidFill>
                <a:latin typeface="Abadi" panose="020B0604020104020204" pitchFamily="34" charset="0"/>
              </a:rPr>
              <a:t>as</a:t>
            </a:r>
            <a:r>
              <a:rPr lang="en-US" sz="1800" dirty="0" smtClean="0">
                <a:solidFill>
                  <a:schemeClr val="accent3">
                    <a:lumMod val="25000"/>
                  </a:schemeClr>
                </a:solidFill>
                <a:latin typeface="Abadi" panose="020B0604020104020204" pitchFamily="34" charset="0"/>
              </a:rPr>
              <a:t> a 62 </a:t>
            </a:r>
            <a:r>
              <a:rPr lang="en-US" sz="1800" dirty="0">
                <a:solidFill>
                  <a:schemeClr val="accent3">
                    <a:lumMod val="25000"/>
                  </a:schemeClr>
                </a:solidFill>
                <a:latin typeface="Abadi" panose="020B0604020104020204" pitchFamily="34" charset="0"/>
              </a:rPr>
              <a:t>million </a:t>
            </a:r>
            <a:r>
              <a:rPr lang="en-US" sz="1800" dirty="0" smtClean="0">
                <a:solidFill>
                  <a:schemeClr val="accent3">
                    <a:lumMod val="25000"/>
                  </a:schemeClr>
                </a:solidFill>
                <a:latin typeface="Abadi" panose="020B0604020104020204" pitchFamily="34" charset="0"/>
              </a:rPr>
              <a:t>dollars project while other </a:t>
            </a:r>
            <a:r>
              <a:rPr lang="en-US" sz="1800" dirty="0">
                <a:solidFill>
                  <a:schemeClr val="accent3">
                    <a:lumMod val="25000"/>
                  </a:schemeClr>
                </a:solidFill>
                <a:latin typeface="Abadi" panose="020B0604020104020204" pitchFamily="34" charset="0"/>
              </a:rPr>
              <a:t>providers </a:t>
            </a:r>
            <a:r>
              <a:rPr lang="en-US" sz="1800" dirty="0" smtClean="0">
                <a:solidFill>
                  <a:schemeClr val="accent3">
                    <a:lumMod val="25000"/>
                  </a:schemeClr>
                </a:solidFill>
                <a:latin typeface="Abadi" panose="020B0604020104020204" pitchFamily="34" charset="0"/>
              </a:rPr>
              <a:t>have costs north </a:t>
            </a:r>
            <a:r>
              <a:rPr lang="en-US" sz="1800" dirty="0">
                <a:solidFill>
                  <a:schemeClr val="accent3">
                    <a:lumMod val="25000"/>
                  </a:schemeClr>
                </a:solidFill>
                <a:latin typeface="Abadi" panose="020B0604020104020204" pitchFamily="34" charset="0"/>
              </a:rPr>
              <a:t>of 165 million </a:t>
            </a:r>
            <a:r>
              <a:rPr lang="en-US" sz="1800" dirty="0" smtClean="0">
                <a:solidFill>
                  <a:schemeClr val="accent3">
                    <a:lumMod val="25000"/>
                  </a:schemeClr>
                </a:solidFill>
                <a:latin typeface="Abadi" panose="020B0604020104020204" pitchFamily="34" charset="0"/>
              </a:rPr>
              <a:t>dollars. The cause for Space X having considerably lower expenditures is explained by their ability to reuse the first stage of launching. By extension, if we are able to </a:t>
            </a:r>
            <a:r>
              <a:rPr lang="en-US" sz="1800" dirty="0">
                <a:solidFill>
                  <a:schemeClr val="accent3">
                    <a:lumMod val="25000"/>
                  </a:schemeClr>
                </a:solidFill>
                <a:latin typeface="Abadi" panose="020B0604020104020204" pitchFamily="34" charset="0"/>
              </a:rPr>
              <a:t>determine </a:t>
            </a:r>
            <a:r>
              <a:rPr lang="en-US" sz="1800" dirty="0" smtClean="0">
                <a:solidFill>
                  <a:schemeClr val="accent3">
                    <a:lumMod val="25000"/>
                  </a:schemeClr>
                </a:solidFill>
                <a:latin typeface="Abadi" panose="020B0604020104020204" pitchFamily="34" charset="0"/>
              </a:rPr>
              <a:t>whether </a:t>
            </a:r>
            <a:r>
              <a:rPr lang="en-US" sz="1800" dirty="0">
                <a:solidFill>
                  <a:schemeClr val="accent3">
                    <a:lumMod val="25000"/>
                  </a:schemeClr>
                </a:solidFill>
                <a:latin typeface="Abadi" panose="020B0604020104020204" pitchFamily="34" charset="0"/>
              </a:rPr>
              <a:t>the first stage will </a:t>
            </a:r>
            <a:r>
              <a:rPr lang="en-US" sz="1800" dirty="0" smtClean="0">
                <a:solidFill>
                  <a:schemeClr val="accent3">
                    <a:lumMod val="25000"/>
                  </a:schemeClr>
                </a:solidFill>
                <a:latin typeface="Abadi" panose="020B0604020104020204" pitchFamily="34" charset="0"/>
              </a:rPr>
              <a:t>land successfully, </a:t>
            </a:r>
            <a:r>
              <a:rPr lang="en-US" sz="1800" dirty="0">
                <a:solidFill>
                  <a:schemeClr val="accent3">
                    <a:lumMod val="25000"/>
                  </a:schemeClr>
                </a:solidFill>
                <a:latin typeface="Abadi" panose="020B0604020104020204" pitchFamily="34" charset="0"/>
              </a:rPr>
              <a:t>we can determine the cost of </a:t>
            </a:r>
            <a:r>
              <a:rPr lang="en-US" sz="1800" dirty="0" smtClean="0">
                <a:solidFill>
                  <a:schemeClr val="accent3">
                    <a:lumMod val="25000"/>
                  </a:schemeClr>
                </a:solidFill>
                <a:latin typeface="Abadi" panose="020B0604020104020204" pitchFamily="34" charset="0"/>
              </a:rPr>
              <a:t>an individual launch</a:t>
            </a:r>
            <a:r>
              <a:rPr lang="en-US" sz="1800" dirty="0">
                <a:solidFill>
                  <a:schemeClr val="accent3">
                    <a:lumMod val="25000"/>
                  </a:schemeClr>
                </a:solidFill>
                <a:latin typeface="Abadi" panose="020B0604020104020204" pitchFamily="34" charset="0"/>
              </a:rPr>
              <a:t>. This </a:t>
            </a:r>
            <a:r>
              <a:rPr lang="en-US" sz="1800" dirty="0" smtClean="0">
                <a:solidFill>
                  <a:schemeClr val="accent3">
                    <a:lumMod val="25000"/>
                  </a:schemeClr>
                </a:solidFill>
                <a:latin typeface="Abadi" panose="020B0604020104020204" pitchFamily="34" charset="0"/>
              </a:rPr>
              <a:t>knowledge can be relevant for a multitude of aspects such as competitiveness, launch-bid considerations and investment feasibility. Therefore the </a:t>
            </a:r>
            <a:r>
              <a:rPr lang="en-US" sz="1800" dirty="0">
                <a:solidFill>
                  <a:schemeClr val="accent3">
                    <a:lumMod val="25000"/>
                  </a:schemeClr>
                </a:solidFill>
                <a:latin typeface="Abadi" panose="020B0604020104020204" pitchFamily="34" charset="0"/>
              </a:rPr>
              <a:t>goal of </a:t>
            </a:r>
            <a:r>
              <a:rPr lang="en-US" sz="1800" dirty="0" smtClean="0">
                <a:solidFill>
                  <a:schemeClr val="accent3">
                    <a:lumMod val="25000"/>
                  </a:schemeClr>
                </a:solidFill>
                <a:latin typeface="Abadi" panose="020B0604020104020204" pitchFamily="34" charset="0"/>
              </a:rPr>
              <a:t>this </a:t>
            </a:r>
            <a:r>
              <a:rPr lang="en-US" sz="1800" dirty="0">
                <a:solidFill>
                  <a:schemeClr val="accent3">
                    <a:lumMod val="25000"/>
                  </a:schemeClr>
                </a:solidFill>
                <a:latin typeface="Abadi" panose="020B0604020104020204" pitchFamily="34" charset="0"/>
              </a:rPr>
              <a:t>project is to create a machine learning pipeline to predict </a:t>
            </a:r>
            <a:r>
              <a:rPr lang="en-US" sz="1800" dirty="0" smtClean="0">
                <a:solidFill>
                  <a:schemeClr val="accent3">
                    <a:lumMod val="25000"/>
                  </a:schemeClr>
                </a:solidFill>
                <a:latin typeface="Abadi" panose="020B0604020104020204" pitchFamily="34" charset="0"/>
              </a:rPr>
              <a:t>whether</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first stage will land </a:t>
            </a:r>
            <a:r>
              <a:rPr lang="en-US" sz="1800" dirty="0" smtClean="0">
                <a:solidFill>
                  <a:schemeClr val="accent3">
                    <a:lumMod val="25000"/>
                  </a:schemeClr>
                </a:solidFill>
                <a:latin typeface="Abadi" panose="020B0604020104020204" pitchFamily="34" charset="0"/>
              </a:rPr>
              <a:t>successfully or not.</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a:t>
            </a:r>
            <a:r>
              <a:rPr lang="en-US" sz="1800" dirty="0" smtClean="0">
                <a:solidFill>
                  <a:schemeClr val="accent3">
                    <a:lumMod val="25000"/>
                  </a:schemeClr>
                </a:solidFill>
                <a:latin typeface="Abadi" panose="020B0604020104020204" pitchFamily="34" charset="0"/>
              </a:rPr>
              <a:t>variables influence whether the </a:t>
            </a:r>
            <a:r>
              <a:rPr lang="en-US" sz="1800" dirty="0">
                <a:solidFill>
                  <a:schemeClr val="accent3">
                    <a:lumMod val="25000"/>
                  </a:schemeClr>
                </a:solidFill>
                <a:latin typeface="Abadi" panose="020B0604020104020204" pitchFamily="34" charset="0"/>
              </a:rPr>
              <a:t>rocket will land successfully?</a:t>
            </a:r>
          </a:p>
          <a:p>
            <a:pPr lvl="1">
              <a:spcBef>
                <a:spcPts val="1400"/>
              </a:spcBef>
              <a:buFontTx/>
              <a:buChar char="-"/>
            </a:pPr>
            <a:r>
              <a:rPr lang="en-US" sz="1800" dirty="0" smtClean="0">
                <a:solidFill>
                  <a:schemeClr val="accent3">
                    <a:lumMod val="25000"/>
                  </a:schemeClr>
                </a:solidFill>
                <a:latin typeface="Abadi" panose="020B0604020104020204" pitchFamily="34" charset="0"/>
              </a:rPr>
              <a:t>Is there any interaction between specific variables that seemingly moderate the success </a:t>
            </a:r>
            <a:r>
              <a:rPr lang="en-US" sz="1800" dirty="0">
                <a:solidFill>
                  <a:schemeClr val="accent3">
                    <a:lumMod val="25000"/>
                  </a:schemeClr>
                </a:solidFill>
                <a:latin typeface="Abadi" panose="020B0604020104020204" pitchFamily="34" charset="0"/>
              </a:rPr>
              <a:t>rate of a successful </a:t>
            </a:r>
            <a:r>
              <a:rPr lang="en-US" sz="1800" dirty="0" smtClean="0">
                <a:solidFill>
                  <a:schemeClr val="accent3">
                    <a:lumMod val="25000"/>
                  </a:schemeClr>
                </a:solidFill>
                <a:latin typeface="Abadi" panose="020B0604020104020204" pitchFamily="34" charset="0"/>
              </a:rPr>
              <a:t>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a:t>
            </a:r>
            <a:r>
              <a:rPr lang="en-US" sz="1800" dirty="0" smtClean="0">
                <a:solidFill>
                  <a:schemeClr val="accent3">
                    <a:lumMod val="25000"/>
                  </a:schemeClr>
                </a:solidFill>
                <a:latin typeface="Abadi" panose="020B0604020104020204" pitchFamily="34" charset="0"/>
              </a:rPr>
              <a:t>program?</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smtClean="0"/>
              <a:t>Following the previous slide, this image showcases the successful and failed outcomes of the best launch site, being KSC LC-39A.</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a:t>
            </a:r>
            <a:r>
              <a:rPr lang="en-US" dirty="0" err="1" smtClean="0">
                <a:solidFill>
                  <a:srgbClr val="0B49CB"/>
                </a:solidFill>
                <a:latin typeface="Abadi"/>
              </a:rPr>
              <a:t>Piechart</a:t>
            </a:r>
            <a:r>
              <a:rPr lang="en-US" dirty="0" smtClean="0">
                <a:solidFill>
                  <a:srgbClr val="0B49CB"/>
                </a:solidFill>
                <a:latin typeface="Abadi"/>
              </a:rPr>
              <a:t> of Success</a:t>
            </a:r>
            <a:r>
              <a:rPr lang="mr-IN" dirty="0" smtClean="0">
                <a:solidFill>
                  <a:srgbClr val="0B49CB"/>
                </a:solidFill>
                <a:latin typeface="Abadi"/>
              </a:rPr>
              <a:t>…</a:t>
            </a:r>
            <a:r>
              <a:rPr lang="sv-SE" dirty="0" smtClean="0">
                <a:solidFill>
                  <a:srgbClr val="0B49CB"/>
                </a:solidFill>
                <a:latin typeface="Abadi"/>
              </a:rPr>
              <a:t> </a:t>
            </a:r>
            <a:r>
              <a:rPr lang="sv-SE" dirty="0" err="1" smtClean="0">
                <a:solidFill>
                  <a:srgbClr val="0B49CB"/>
                </a:solidFill>
                <a:latin typeface="Abadi"/>
              </a:rPr>
              <a:t>of</a:t>
            </a:r>
            <a:r>
              <a:rPr lang="sv-SE" dirty="0" smtClean="0">
                <a:solidFill>
                  <a:srgbClr val="0B49CB"/>
                </a:solidFill>
                <a:latin typeface="Abadi"/>
              </a:rPr>
              <a:t> </a:t>
            </a:r>
            <a:r>
              <a:rPr lang="sv-SE" dirty="0" err="1" smtClean="0">
                <a:solidFill>
                  <a:srgbClr val="0B49CB"/>
                </a:solidFill>
                <a:latin typeface="Abadi"/>
              </a:rPr>
              <a:t>Success</a:t>
            </a:r>
            <a:r>
              <a:rPr lang="sv-SE" dirty="0" smtClean="0">
                <a:solidFill>
                  <a:srgbClr val="0B49CB"/>
                </a:solidFill>
                <a:latin typeface="Abadi"/>
              </a:rPr>
              <a:t>?</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219" y="3746422"/>
            <a:ext cx="6119191" cy="24305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94151" y="1674235"/>
            <a:ext cx="4942406"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have two screenshots of the correlation between payload and success for all sites. We notice from observing the image of 0-4000 range and 4000-10000 range that there is a higher success rate for low weighted booster versions seen from the amount of observable outcomes in the graph.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222" y="3849904"/>
            <a:ext cx="4918143" cy="23050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222" y="1452521"/>
            <a:ext cx="4918143" cy="230570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observe that the decision tree model possesses the highest classification accuracy of 0.94444. This was further demonstrated by putting the accuracy results against each other in a bar chart, visualizing the difference in scores.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076" y="1302026"/>
            <a:ext cx="3205535" cy="23327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128" y="3634821"/>
            <a:ext cx="4275483" cy="20906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615074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a:t>
            </a:r>
            <a:r>
              <a:rPr lang="en-US" sz="2200" dirty="0" smtClean="0">
                <a:solidFill>
                  <a:schemeClr val="accent3">
                    <a:lumMod val="25000"/>
                  </a:schemeClr>
                </a:solidFill>
                <a:latin typeface="Abadi" panose="020B0604020104020204" pitchFamily="34" charset="0"/>
              </a:rPr>
              <a:t>classes. The noticeable flaw of this outcome is the instance of a false positive in the top right corner, where the algorithm predicted incorrectly.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Subsequently the confusion matric outcome allows us to verify our accuracy by calculating the successful predictions vs total predictions. 5+12 were successful out of 18, meaning that the accuracy should be 17/18 = 0.94444, which is correct!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759" y="1659148"/>
            <a:ext cx="4537213" cy="34964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128615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a:t>
            </a:r>
            <a:r>
              <a:rPr lang="en-US" sz="2200" dirty="0" smtClean="0">
                <a:latin typeface="Abadi" panose="020B0604020104020204" pitchFamily="34" charset="0"/>
              </a:rPr>
              <a:t>with </a:t>
            </a:r>
            <a:r>
              <a:rPr lang="sv-SE" sz="2200" dirty="0" smtClean="0">
                <a:solidFill>
                  <a:schemeClr val="accent3">
                    <a:lumMod val="25000"/>
                  </a:schemeClr>
                </a:solidFill>
                <a:latin typeface="Abadi" panose="020B0604020104020204" pitchFamily="34" charset="0"/>
              </a:rPr>
              <a:t>prominent </a:t>
            </a:r>
            <a:r>
              <a:rPr lang="sv-SE" sz="2200" dirty="0" err="1">
                <a:solidFill>
                  <a:schemeClr val="accent3">
                    <a:lumMod val="25000"/>
                  </a:schemeClr>
                </a:solidFill>
                <a:latin typeface="Abadi" panose="020B0604020104020204" pitchFamily="34" charset="0"/>
              </a:rPr>
              <a:t>successful</a:t>
            </a:r>
            <a:r>
              <a:rPr lang="sv-SE" sz="2200" dirty="0">
                <a:solidFill>
                  <a:schemeClr val="accent3">
                    <a:lumMod val="25000"/>
                  </a:schemeClr>
                </a:solidFill>
                <a:latin typeface="Abadi" panose="020B0604020104020204" pitchFamily="34" charset="0"/>
              </a:rPr>
              <a:t> </a:t>
            </a:r>
            <a:r>
              <a:rPr lang="sv-SE" sz="2200" dirty="0" err="1">
                <a:solidFill>
                  <a:schemeClr val="accent3">
                    <a:lumMod val="25000"/>
                  </a:schemeClr>
                </a:solidFill>
                <a:latin typeface="Abadi" panose="020B0604020104020204" pitchFamily="34" charset="0"/>
              </a:rPr>
              <a:t>time</a:t>
            </a:r>
            <a:r>
              <a:rPr lang="sv-SE" sz="2200" dirty="0">
                <a:solidFill>
                  <a:schemeClr val="accent3">
                    <a:lumMod val="25000"/>
                  </a:schemeClr>
                </a:solidFill>
                <a:latin typeface="Abadi" panose="020B0604020104020204" pitchFamily="34" charset="0"/>
              </a:rPr>
              <a:t> periods </a:t>
            </a:r>
            <a:r>
              <a:rPr lang="sv-SE" sz="2200" dirty="0" err="1" smtClean="0">
                <a:solidFill>
                  <a:schemeClr val="accent3">
                    <a:lumMod val="25000"/>
                  </a:schemeClr>
                </a:solidFill>
                <a:latin typeface="Abadi" panose="020B0604020104020204" pitchFamily="34" charset="0"/>
              </a:rPr>
              <a:t>being</a:t>
            </a:r>
            <a:r>
              <a:rPr lang="sv-SE" sz="2200" dirty="0" smtClean="0">
                <a:solidFill>
                  <a:schemeClr val="accent3">
                    <a:lumMod val="25000"/>
                  </a:schemeClr>
                </a:solidFill>
                <a:latin typeface="Abadi" panose="020B0604020104020204" pitchFamily="34" charset="0"/>
              </a:rPr>
              <a:t> </a:t>
            </a:r>
            <a:r>
              <a:rPr lang="sv-SE" sz="2200" dirty="0">
                <a:solidFill>
                  <a:schemeClr val="accent3">
                    <a:lumMod val="25000"/>
                  </a:schemeClr>
                </a:solidFill>
                <a:latin typeface="Abadi" panose="020B0604020104020204" pitchFamily="34" charset="0"/>
              </a:rPr>
              <a:t>2013, 2015-2016, 2018</a:t>
            </a:r>
            <a:r>
              <a:rPr lang="en-US" sz="2200" dirty="0" smtClean="0">
                <a:latin typeface="Abadi" panose="020B0604020104020204" pitchFamily="34" charset="0"/>
              </a:rPr>
              <a:t>.</a:t>
            </a:r>
          </a:p>
          <a:p>
            <a:pPr>
              <a:lnSpc>
                <a:spcPct val="100000"/>
              </a:lnSpc>
              <a:spcBef>
                <a:spcPts val="1400"/>
              </a:spcBef>
            </a:pPr>
            <a:r>
              <a:rPr lang="en-US" sz="2200" dirty="0" smtClean="0">
                <a:latin typeface="Abadi" panose="020B0604020104020204" pitchFamily="34" charset="0"/>
              </a:rPr>
              <a:t>Space X is well located in regards to surrounding infrastructure, making it both accessible for workers and material transportation yet far removed where failed outcomes would not impact nearby regions. </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212574" y="3528392"/>
            <a:ext cx="1816844" cy="369332"/>
          </a:xfrm>
          <a:prstGeom prst="rect">
            <a:avLst/>
          </a:prstGeom>
          <a:noFill/>
        </p:spPr>
        <p:txBody>
          <a:bodyPr wrap="none" rtlCol="0">
            <a:spAutoFit/>
          </a:bodyPr>
          <a:lstStyle/>
          <a:p>
            <a:r>
              <a:rPr lang="en-US" dirty="0" smtClean="0">
                <a:solidFill>
                  <a:schemeClr val="bg1"/>
                </a:solidFill>
              </a:rPr>
              <a:t>- Albin </a:t>
            </a:r>
            <a:r>
              <a:rPr lang="en-US" dirty="0" err="1" smtClean="0">
                <a:solidFill>
                  <a:schemeClr val="bg1"/>
                </a:solidFill>
              </a:rPr>
              <a:t>Bergström</a:t>
            </a:r>
            <a:endParaRPr lang="en-US" dirty="0">
              <a:solidFill>
                <a:schemeClr val="bg1"/>
              </a:solidFill>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xmlns="" id="{0BFEC426-B615-E549-83E5-140FD588BC64}"/>
              </a:ext>
            </a:extLst>
          </p:cNvPr>
          <p:cNvSpPr txBox="1">
            <a:spLocks/>
          </p:cNvSpPr>
          <p:nvPr/>
        </p:nvSpPr>
        <p:spPr>
          <a:xfrm>
            <a:off x="770011" y="1402684"/>
            <a:ext cx="9159180" cy="43079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a:t>
            </a:r>
            <a:r>
              <a:rPr lang="en-US" sz="8800" dirty="0" smtClean="0">
                <a:solidFill>
                  <a:schemeClr val="accent3">
                    <a:lumMod val="25000"/>
                  </a:schemeClr>
                </a:solidFill>
                <a:latin typeface="Abadi"/>
              </a:rPr>
              <a:t>SQL</a:t>
            </a:r>
          </a:p>
          <a:p>
            <a:pPr lvl="1">
              <a:lnSpc>
                <a:spcPct val="120000"/>
              </a:lnSpc>
              <a:spcBef>
                <a:spcPts val="1400"/>
              </a:spcBef>
            </a:pPr>
            <a:r>
              <a:rPr lang="en-US" sz="7600" dirty="0" smtClean="0">
                <a:solidFill>
                  <a:schemeClr val="tx1">
                    <a:lumMod val="50000"/>
                    <a:lumOff val="50000"/>
                  </a:schemeClr>
                </a:solidFill>
                <a:latin typeface="Abadi"/>
              </a:rPr>
              <a:t>Visualizing the data to better represent the findings</a:t>
            </a:r>
            <a:endParaRPr lang="en-US" sz="7600" dirty="0">
              <a:solidFill>
                <a:schemeClr val="tx1">
                  <a:lumMod val="50000"/>
                  <a:lumOff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a:t>
            </a:r>
            <a:r>
              <a:rPr lang="en-US" sz="8800" dirty="0" smtClean="0">
                <a:solidFill>
                  <a:schemeClr val="accent3">
                    <a:lumMod val="25000"/>
                  </a:schemeClr>
                </a:solidFill>
                <a:latin typeface="Abadi"/>
              </a:rPr>
              <a:t>Dash</a:t>
            </a:r>
          </a:p>
          <a:p>
            <a:pPr lvl="1">
              <a:lnSpc>
                <a:spcPct val="120000"/>
              </a:lnSpc>
              <a:spcBef>
                <a:spcPts val="1400"/>
              </a:spcBef>
            </a:pPr>
            <a:r>
              <a:rPr lang="en-US" sz="7600" dirty="0" smtClean="0">
                <a:solidFill>
                  <a:schemeClr val="tx1">
                    <a:lumMod val="50000"/>
                    <a:lumOff val="50000"/>
                  </a:schemeClr>
                </a:solidFill>
                <a:latin typeface="Abadi"/>
              </a:rPr>
              <a:t>Highlighting proximity to relevant infrastructure to project locations</a:t>
            </a:r>
            <a:endParaRPr lang="en-US" sz="7600" dirty="0">
              <a:solidFill>
                <a:schemeClr val="tx1">
                  <a:lumMod val="50000"/>
                  <a:lumOff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1" y="1452560"/>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a variety of methods</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Data collection was done using a GET request to the SpaceX API.</a:t>
            </a:r>
          </a:p>
          <a:p>
            <a:pPr lvl="1" algn="just">
              <a:lnSpc>
                <a:spcPct val="100000"/>
              </a:lnSpc>
              <a:spcBef>
                <a:spcPts val="1400"/>
              </a:spcBef>
              <a:buFontTx/>
              <a:buChar char="-"/>
            </a:pPr>
            <a:r>
              <a:rPr lang="en-US" sz="1900" dirty="0" err="1" smtClean="0">
                <a:solidFill>
                  <a:schemeClr val="accent3">
                    <a:lumMod val="25000"/>
                  </a:schemeClr>
                </a:solidFill>
                <a:latin typeface="Abadi" panose="020B0604020104020204" pitchFamily="34" charset="0"/>
              </a:rPr>
              <a:t>Tthe</a:t>
            </a:r>
            <a:r>
              <a:rPr lang="en-US" sz="1900" dirty="0" smtClean="0">
                <a:solidFill>
                  <a:schemeClr val="accent3">
                    <a:lumMod val="25000"/>
                  </a:schemeClr>
                </a:solidFill>
                <a:latin typeface="Abadi" panose="020B0604020104020204" pitchFamily="34" charset="0"/>
              </a:rPr>
              <a:t> response content was decoded as a </a:t>
            </a:r>
            <a:r>
              <a:rPr lang="en-US" sz="1900" dirty="0" err="1" smtClean="0">
                <a:solidFill>
                  <a:schemeClr val="accent3">
                    <a:lumMod val="25000"/>
                  </a:schemeClr>
                </a:solidFill>
                <a:latin typeface="Abadi" panose="020B0604020104020204" pitchFamily="34" charset="0"/>
              </a:rPr>
              <a:t>Json</a:t>
            </a:r>
            <a:r>
              <a:rPr lang="en-US" sz="1900" dirty="0" smtClean="0">
                <a:solidFill>
                  <a:schemeClr val="accent3">
                    <a:lumMod val="25000"/>
                  </a:schemeClr>
                </a:solidFill>
                <a:latin typeface="Abadi" panose="020B0604020104020204" pitchFamily="34" charset="0"/>
              </a:rPr>
              <a:t> using .</a:t>
            </a:r>
            <a:r>
              <a:rPr lang="en-US" sz="1900" dirty="0" err="1" smtClean="0">
                <a:solidFill>
                  <a:schemeClr val="accent3">
                    <a:lumMod val="25000"/>
                  </a:schemeClr>
                </a:solidFill>
                <a:latin typeface="Abadi" panose="020B0604020104020204" pitchFamily="34" charset="0"/>
              </a:rPr>
              <a:t>json</a:t>
            </a:r>
            <a:r>
              <a:rPr lang="en-US" sz="1900" dirty="0" smtClean="0">
                <a:solidFill>
                  <a:schemeClr val="accent3">
                    <a:lumMod val="25000"/>
                  </a:schemeClr>
                </a:solidFill>
                <a:latin typeface="Abadi" panose="020B0604020104020204" pitchFamily="34" charset="0"/>
              </a:rPr>
              <a:t>() function call and then turned into a pandas dataframe using .</a:t>
            </a:r>
            <a:r>
              <a:rPr lang="en-US" sz="1900" dirty="0" err="1" smtClean="0">
                <a:solidFill>
                  <a:schemeClr val="accent3">
                    <a:lumMod val="25000"/>
                  </a:schemeClr>
                </a:solidFill>
                <a:latin typeface="Abadi" panose="020B0604020104020204" pitchFamily="34" charset="0"/>
              </a:rPr>
              <a:t>json_normalize</a:t>
            </a:r>
            <a:r>
              <a:rPr lang="en-US" sz="1900" dirty="0" smtClean="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The data was cleaned, checked for missing values and replaced any missing values with for example, mean averages.</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Additionally, we performed a web scraping from Wikipedia for Falcon 9 launch records with </a:t>
            </a:r>
            <a:r>
              <a:rPr lang="en-US" sz="1900" dirty="0" err="1" smtClean="0">
                <a:solidFill>
                  <a:schemeClr val="accent3">
                    <a:lumMod val="25000"/>
                  </a:schemeClr>
                </a:solidFill>
                <a:latin typeface="Abadi" panose="020B0604020104020204" pitchFamily="34" charset="0"/>
              </a:rPr>
              <a:t>BeautifullSoup</a:t>
            </a:r>
            <a:r>
              <a:rPr lang="en-US" sz="1900" dirty="0" smtClean="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Finally we extracted the launch records as a HTML table, parsed the table and convert it to a pandas dataframe for future analysis.</a:t>
            </a:r>
          </a:p>
          <a:p>
            <a:pPr lvl="1">
              <a:lnSpc>
                <a:spcPct val="100000"/>
              </a:lnSpc>
              <a:spcBef>
                <a:spcPts val="1400"/>
              </a:spcBef>
              <a:buFontTx/>
              <a:buChar char="-"/>
            </a:pPr>
            <a:endParaRPr lang="en-US" sz="1800" dirty="0" smtClean="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utilized a GET request to retrieve our intended data. </a:t>
            </a:r>
          </a:p>
          <a:p>
            <a:pPr>
              <a:lnSpc>
                <a:spcPct val="100000"/>
              </a:lnSpc>
              <a:spcBef>
                <a:spcPts val="1400"/>
              </a:spcBef>
            </a:pPr>
            <a:r>
              <a:rPr lang="en-US" sz="2200" dirty="0" smtClean="0">
                <a:solidFill>
                  <a:schemeClr val="accent3">
                    <a:lumMod val="25000"/>
                  </a:schemeClr>
                </a:solidFill>
                <a:latin typeface="Abadi" panose="020B0604020104020204" pitchFamily="34" charset="0"/>
              </a:rPr>
              <a:t>Subsequently we transformed the JSON result into a dataframe to further work or clean the data if required. </a:t>
            </a:r>
          </a:p>
          <a:p>
            <a:pPr>
              <a:lnSpc>
                <a:spcPct val="100000"/>
              </a:lnSpc>
              <a:spcBef>
                <a:spcPts val="1400"/>
              </a:spcBef>
            </a:pPr>
            <a:r>
              <a:rPr lang="en-US" sz="2200" dirty="0" smtClean="0">
                <a:solidFill>
                  <a:schemeClr val="accent3">
                    <a:lumMod val="25000"/>
                  </a:schemeClr>
                </a:solidFill>
                <a:latin typeface="Abadi" panose="020B0604020104020204" pitchFamily="34" charset="0"/>
              </a:rPr>
              <a:t>As expected, the data required cleaning and we simply replaced missing numerical values with the aggregated mean of the column to ensure we retain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github.com/BIM-Master/Space_x_IBM/blob/main/jupyter-labs-spacex-data-collection-api.ipynb</a:t>
            </a:r>
            <a:r>
              <a:rPr lang="en-US" sz="2200" dirty="0" smtClean="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ounded Rectangle 6"/>
          <p:cNvSpPr/>
          <p:nvPr/>
        </p:nvSpPr>
        <p:spPr>
          <a:xfrm>
            <a:off x="6029657" y="1800225"/>
            <a:ext cx="2984656" cy="907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Launch Data through API by utilizing get a GET Request</a:t>
            </a:r>
            <a:endParaRPr lang="en-US" dirty="0"/>
          </a:p>
        </p:txBody>
      </p:sp>
      <p:sp>
        <p:nvSpPr>
          <p:cNvPr id="9" name="Rounded Rectangle 8"/>
          <p:cNvSpPr/>
          <p:nvPr/>
        </p:nvSpPr>
        <p:spPr>
          <a:xfrm>
            <a:off x="6027811" y="3210597"/>
            <a:ext cx="2986502" cy="1238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Subsequently we utilized </a:t>
            </a:r>
            <a:r>
              <a:rPr lang="en-US" dirty="0" err="1" smtClean="0"/>
              <a:t>json_normalize</a:t>
            </a:r>
            <a:r>
              <a:rPr lang="en-US" dirty="0" smtClean="0"/>
              <a:t> to transform the requested JSON result into a dataframe</a:t>
            </a:r>
            <a:endParaRPr lang="en-US" dirty="0"/>
          </a:p>
        </p:txBody>
      </p:sp>
      <p:sp>
        <p:nvSpPr>
          <p:cNvPr id="10" name="Rounded Rectangle 9"/>
          <p:cNvSpPr/>
          <p:nvPr/>
        </p:nvSpPr>
        <p:spPr>
          <a:xfrm>
            <a:off x="5992471" y="4791343"/>
            <a:ext cx="3021841" cy="89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Finally, we cleaned the data, and replaced missing values with mean calculations</a:t>
            </a:r>
            <a:endParaRPr lang="en-US" dirty="0"/>
          </a:p>
        </p:txBody>
      </p:sp>
      <p:cxnSp>
        <p:nvCxnSpPr>
          <p:cNvPr id="12" name="Straight Arrow Connector 11"/>
          <p:cNvCxnSpPr>
            <a:stCxn id="7" idx="2"/>
            <a:endCxn id="9" idx="0"/>
          </p:cNvCxnSpPr>
          <p:nvPr/>
        </p:nvCxnSpPr>
        <p:spPr>
          <a:xfrm flipH="1">
            <a:off x="7521062" y="2707975"/>
            <a:ext cx="923" cy="502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p:cNvCxnSpPr>
          <p:nvPr/>
        </p:nvCxnSpPr>
        <p:spPr>
          <a:xfrm flipH="1">
            <a:off x="7520140" y="4448809"/>
            <a:ext cx="922" cy="34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We scrapped the Falcon 9 Rocket data through a HTTP Get Request</a:t>
            </a:r>
          </a:p>
          <a:p>
            <a:pPr>
              <a:lnSpc>
                <a:spcPct val="100000"/>
              </a:lnSpc>
              <a:spcBef>
                <a:spcPts val="1400"/>
              </a:spcBef>
            </a:pPr>
            <a:r>
              <a:rPr lang="en-US" sz="2200" dirty="0" smtClean="0">
                <a:solidFill>
                  <a:schemeClr val="accent3">
                    <a:lumMod val="25000"/>
                  </a:schemeClr>
                </a:solidFill>
                <a:latin typeface="Abadi"/>
              </a:rPr>
              <a:t>Afterwards we utilized </a:t>
            </a:r>
            <a:r>
              <a:rPr lang="en-US" sz="2200" dirty="0" err="1" smtClean="0">
                <a:solidFill>
                  <a:schemeClr val="accent3">
                    <a:lumMod val="25000"/>
                  </a:schemeClr>
                </a:solidFill>
                <a:latin typeface="Abadi"/>
              </a:rPr>
              <a:t>BeautifullSoup</a:t>
            </a:r>
            <a:r>
              <a:rPr lang="en-US" sz="2200" dirty="0" smtClean="0">
                <a:solidFill>
                  <a:schemeClr val="accent3">
                    <a:lumMod val="25000"/>
                  </a:schemeClr>
                </a:solidFill>
                <a:latin typeface="Abadi"/>
              </a:rPr>
              <a:t> to subsequently extract column and variable names from the header</a:t>
            </a:r>
          </a:p>
          <a:p>
            <a:pPr>
              <a:lnSpc>
                <a:spcPct val="100000"/>
              </a:lnSpc>
              <a:spcBef>
                <a:spcPts val="1400"/>
              </a:spcBef>
            </a:pPr>
            <a:r>
              <a:rPr lang="en-US" sz="2200" dirty="0" smtClean="0">
                <a:solidFill>
                  <a:schemeClr val="accent3">
                    <a:lumMod val="25000"/>
                  </a:schemeClr>
                </a:solidFill>
                <a:latin typeface="Abadi"/>
              </a:rPr>
              <a:t>Finally we integrate</a:t>
            </a:r>
            <a:r>
              <a:rPr lang="en-US" sz="2200" dirty="0" smtClean="0">
                <a:solidFill>
                  <a:schemeClr val="accent3">
                    <a:lumMod val="25000"/>
                  </a:schemeClr>
                </a:solidFill>
                <a:latin typeface="Abadi"/>
              </a:rPr>
              <a:t> it into a new 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github.com/BIM-Master/Space_x_IBM/blob/main/jupyter-labs-webscraping.ipynb</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ounded Rectangle 6"/>
          <p:cNvSpPr/>
          <p:nvPr/>
        </p:nvSpPr>
        <p:spPr>
          <a:xfrm>
            <a:off x="6029657" y="1800225"/>
            <a:ext cx="2984656" cy="907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Falcon 9 Rocket Launch Page with a HTTP Get Request method</a:t>
            </a:r>
            <a:endParaRPr lang="en-US" dirty="0"/>
          </a:p>
        </p:txBody>
      </p:sp>
      <p:sp>
        <p:nvSpPr>
          <p:cNvPr id="8" name="Rounded Rectangle 7"/>
          <p:cNvSpPr/>
          <p:nvPr/>
        </p:nvSpPr>
        <p:spPr>
          <a:xfrm>
            <a:off x="6029657" y="3026561"/>
            <a:ext cx="2984656" cy="907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a </a:t>
            </a:r>
            <a:r>
              <a:rPr lang="en-US" dirty="0" err="1" smtClean="0"/>
              <a:t>BeautifullSoup</a:t>
            </a:r>
            <a:r>
              <a:rPr lang="en-US" dirty="0" smtClean="0"/>
              <a:t> Object from the HTML response</a:t>
            </a:r>
            <a:endParaRPr lang="en-US" dirty="0"/>
          </a:p>
        </p:txBody>
      </p:sp>
      <p:sp>
        <p:nvSpPr>
          <p:cNvPr id="9" name="Rounded Rectangle 8"/>
          <p:cNvSpPr/>
          <p:nvPr/>
        </p:nvSpPr>
        <p:spPr>
          <a:xfrm>
            <a:off x="6027811" y="4334268"/>
            <a:ext cx="2984656" cy="907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Column names by iterating through the </a:t>
            </a:r>
            <a:r>
              <a:rPr lang="en-US" dirty="0" err="1" smtClean="0"/>
              <a:t>BeautifullSoup</a:t>
            </a:r>
            <a:r>
              <a:rPr lang="en-US" dirty="0" smtClean="0"/>
              <a:t> Object</a:t>
            </a:r>
            <a:endParaRPr lang="en-US" dirty="0"/>
          </a:p>
        </p:txBody>
      </p:sp>
      <p:cxnSp>
        <p:nvCxnSpPr>
          <p:cNvPr id="10" name="Straight Arrow Connector 9"/>
          <p:cNvCxnSpPr>
            <a:stCxn id="7" idx="2"/>
            <a:endCxn id="8" idx="0"/>
          </p:cNvCxnSpPr>
          <p:nvPr/>
        </p:nvCxnSpPr>
        <p:spPr>
          <a:xfrm>
            <a:off x="7521985" y="2707975"/>
            <a:ext cx="0" cy="31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9" idx="0"/>
          </p:cNvCxnSpPr>
          <p:nvPr/>
        </p:nvCxnSpPr>
        <p:spPr>
          <a:xfrm flipH="1">
            <a:off x="7520139" y="3934311"/>
            <a:ext cx="1846" cy="399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5652</TotalTime>
  <Words>2475</Words>
  <Application>Microsoft Macintosh PowerPoint</Application>
  <PresentationFormat>Widescreen</PresentationFormat>
  <Paragraphs>243</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Abadi MT Condensed Light</vt:lpstr>
      <vt:lpstr>Calibri</vt:lpstr>
      <vt:lpstr>Calibri Light</vt:lpstr>
      <vt:lpstr>IBM Plex Mono SemiBold</vt:lpstr>
      <vt:lpstr>IBM Plex Mono Text</vt:lpstr>
      <vt:lpstr>SF Pro</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233</cp:revision>
  <dcterms:created xsi:type="dcterms:W3CDTF">2021-04-29T18:58:34Z</dcterms:created>
  <dcterms:modified xsi:type="dcterms:W3CDTF">2023-09-21T07:42:05Z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